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7" r:id="rId2"/>
    <p:sldId id="259" r:id="rId3"/>
    <p:sldId id="277" r:id="rId4"/>
    <p:sldId id="260" r:id="rId5"/>
    <p:sldId id="262" r:id="rId6"/>
    <p:sldId id="264" r:id="rId7"/>
    <p:sldId id="265" r:id="rId8"/>
    <p:sldId id="269" r:id="rId9"/>
    <p:sldId id="270" r:id="rId10"/>
    <p:sldId id="283" r:id="rId11"/>
    <p:sldId id="284" r:id="rId12"/>
    <p:sldId id="279" r:id="rId13"/>
    <p:sldId id="282" r:id="rId14"/>
    <p:sldId id="280" r:id="rId15"/>
  </p:sldIdLst>
  <p:sldSz cx="9144000" cy="6858000" type="screen4x3"/>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297ECEF-2E90-4CE4-8913-CBADA4FD307B}" type="datetimeFigureOut">
              <a:rPr lang="fi-FI" smtClean="0"/>
              <a:t>26.9.2016</a:t>
            </a:fld>
            <a:endParaRPr lang="fi-FI"/>
          </a:p>
        </p:txBody>
      </p:sp>
      <p:sp>
        <p:nvSpPr>
          <p:cNvPr id="4" name="Dian kuvan paikkamerkki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6" name="Alatunnisteen paikkamerk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08AB29-CBA9-4487-B3AF-BD6218412525}" type="slidenum">
              <a:rPr lang="fi-FI" smtClean="0"/>
              <a:t>‹#›</a:t>
            </a:fld>
            <a:endParaRPr lang="fi-FI"/>
          </a:p>
        </p:txBody>
      </p:sp>
    </p:spTree>
    <p:extLst>
      <p:ext uri="{BB962C8B-B14F-4D97-AF65-F5344CB8AC3E}">
        <p14:creationId xmlns:p14="http://schemas.microsoft.com/office/powerpoint/2010/main" val="3065486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33218303-6069-954D-8602-FEFE537A8D3B}"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39248720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Nostaisin esiin asiakaslähtöisyyden,</a:t>
            </a:r>
            <a:r>
              <a:rPr lang="fi-FI" baseline="0" dirty="0" smtClean="0"/>
              <a:t> analogisen aineiston siirtoprosessin uudistamisen, pysyvää sähköistä säilyttämistä tukevien ratkaisujen tukemisen. Lisäksi seulontatoiminnan kehittämisen (johon yhteys kohdasta 7). Valtakunnallisesti yhtenäiset toimintatavat hallinnollisen uudistuksen myötä.</a:t>
            </a:r>
            <a:endParaRPr lang="fi-FI" dirty="0"/>
          </a:p>
        </p:txBody>
      </p:sp>
      <p:sp>
        <p:nvSpPr>
          <p:cNvPr id="4" name="Dian numeron paikkamerkki 3"/>
          <p:cNvSpPr>
            <a:spLocks noGrp="1"/>
          </p:cNvSpPr>
          <p:nvPr>
            <p:ph type="sldNum" sz="quarter" idx="10"/>
          </p:nvPr>
        </p:nvSpPr>
        <p:spPr/>
        <p:txBody>
          <a:bodyPr/>
          <a:lstStyle/>
          <a:p>
            <a:fld id="{33218303-6069-954D-8602-FEFE537A8D3B}"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16813716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4" name="Dian numeron paikkamerkki 3"/>
          <p:cNvSpPr>
            <a:spLocks noGrp="1"/>
          </p:cNvSpPr>
          <p:nvPr>
            <p:ph type="sldNum" sz="quarter" idx="10"/>
          </p:nvPr>
        </p:nvSpPr>
        <p:spPr/>
        <p:txBody>
          <a:bodyPr/>
          <a:lstStyle/>
          <a:p>
            <a:fld id="{5DF98CD2-4058-4D61-B145-9B27B27A27AA}" type="slidenum">
              <a:rPr lang="fi-FI" smtClean="0">
                <a:solidFill>
                  <a:prstClr val="black"/>
                </a:solidFill>
              </a:rPr>
              <a:pPr/>
              <a:t>4</a:t>
            </a:fld>
            <a:endParaRPr lang="fi-FI">
              <a:solidFill>
                <a:prstClr val="black"/>
              </a:solidFill>
            </a:endParaRPr>
          </a:p>
        </p:txBody>
      </p:sp>
      <p:sp>
        <p:nvSpPr>
          <p:cNvPr id="3" name="Huomautusten paikkamerkki 2"/>
          <p:cNvSpPr>
            <a:spLocks noGrp="1"/>
          </p:cNvSpPr>
          <p:nvPr>
            <p:ph type="body" idx="1"/>
          </p:nvPr>
        </p:nvSpPr>
        <p:spPr/>
        <p:txBody>
          <a:bodyPr/>
          <a:lstStyle/>
          <a:p>
            <a:r>
              <a:rPr lang="fi-FI" dirty="0" smtClean="0"/>
              <a:t>Normi- ja informaatio-ohjaus</a:t>
            </a:r>
            <a:r>
              <a:rPr lang="fi-FI" baseline="0" dirty="0" smtClean="0"/>
              <a:t> kohdistuu julkishallinnon organisaatioihin. Yhteistyötä korostetaan. Viestintää tehostetaan.</a:t>
            </a:r>
            <a:endParaRPr lang="fi-FI" dirty="0"/>
          </a:p>
        </p:txBody>
      </p:sp>
    </p:spTree>
    <p:extLst>
      <p:ext uri="{BB962C8B-B14F-4D97-AF65-F5344CB8AC3E}">
        <p14:creationId xmlns:p14="http://schemas.microsoft.com/office/powerpoint/2010/main" val="28675963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sz="1200" b="0" i="0" kern="1200" dirty="0" smtClean="0">
                <a:solidFill>
                  <a:schemeClr val="tx1"/>
                </a:solidFill>
                <a:effectLst/>
                <a:latin typeface="+mn-lt"/>
                <a:ea typeface="+mn-ea"/>
                <a:cs typeface="+mn-cs"/>
              </a:rPr>
              <a:t>Julkinen hallinto tarjoaa kansalaisille ja yrityksille laadukkaita ja kattavia sähköisiä viranomaispalveluita, joita kehitetään yhteisesti ja asiakaslähtöisesti. Asianhallintaan liittyvät toiminnot keskitetään. </a:t>
            </a:r>
          </a:p>
          <a:p>
            <a:endParaRPr lang="fi-FI" sz="1200" b="0" i="0" kern="1200" dirty="0" smtClean="0">
              <a:solidFill>
                <a:schemeClr val="tx1"/>
              </a:solidFill>
              <a:effectLst/>
              <a:latin typeface="+mn-lt"/>
              <a:ea typeface="+mn-ea"/>
              <a:cs typeface="+mn-cs"/>
            </a:endParaRPr>
          </a:p>
          <a:p>
            <a:r>
              <a:rPr lang="fi-FI" sz="1200" b="0" i="0" kern="1200" dirty="0" smtClean="0">
                <a:solidFill>
                  <a:schemeClr val="tx1"/>
                </a:solidFill>
                <a:effectLst/>
                <a:latin typeface="+mn-lt"/>
                <a:ea typeface="+mn-ea"/>
                <a:cs typeface="+mn-cs"/>
              </a:rPr>
              <a:t>Avoin julkinen tieto antaa myös yksityisen sektorin toimijoille mahdollisuuden kehittää näitä palveluita liiketoiminnallisesti kannattavalla tavalla. </a:t>
            </a:r>
            <a:r>
              <a:rPr lang="fi-FI" dirty="0" smtClean="0"/>
              <a:t/>
            </a:r>
            <a:br>
              <a:rPr lang="fi-FI" dirty="0" smtClean="0"/>
            </a:br>
            <a:endParaRPr lang="fi-FI" dirty="0"/>
          </a:p>
        </p:txBody>
      </p:sp>
      <p:sp>
        <p:nvSpPr>
          <p:cNvPr id="4" name="Dian numeron paikkamerkki 3"/>
          <p:cNvSpPr>
            <a:spLocks noGrp="1"/>
          </p:cNvSpPr>
          <p:nvPr>
            <p:ph type="sldNum" sz="quarter" idx="10"/>
          </p:nvPr>
        </p:nvSpPr>
        <p:spPr/>
        <p:txBody>
          <a:bodyPr/>
          <a:lstStyle/>
          <a:p>
            <a:fld id="{33218303-6069-954D-8602-FEFE537A8D3B}"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5739333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Nykyinen seulontapolitiikka ja –strategia ovat vuodelta 2012:</a:t>
            </a:r>
            <a:r>
              <a:rPr lang="fi-FI" baseline="0" dirty="0" smtClean="0"/>
              <a:t> näiden mukaan pyritään tekemään päätöksiä pysyvästä säilyttämisestä. Näiden tavoitteena tehtäväluokan tasolla päätetyt säilytysajat, joko pysyvä tai määräaikainen säilytys.</a:t>
            </a:r>
          </a:p>
          <a:p>
            <a:endParaRPr lang="fi-FI" baseline="0" dirty="0" smtClean="0"/>
          </a:p>
          <a:p>
            <a:r>
              <a:rPr lang="fi-FI" baseline="0" dirty="0" smtClean="0"/>
              <a:t>Yleisstrategian linjaus substanssitehtäviin liittyvien tietojärjestelmien ja rekistereiden tietosisältöjen kattavasta pysyvästä säilyttämisestä sähköisessä muodossa hakee vielä muotoaan käytännön työssä ja ei tule ”kertarysäyksenä”. Joka tapauksessa tietojärjestelmissä olevaa tietoa ei ole järkevää ”nyppiä”.</a:t>
            </a:r>
            <a:endParaRPr lang="fi-FI" dirty="0"/>
          </a:p>
        </p:txBody>
      </p:sp>
      <p:sp>
        <p:nvSpPr>
          <p:cNvPr id="4" name="Dian numeron paikkamerkki 3"/>
          <p:cNvSpPr>
            <a:spLocks noGrp="1"/>
          </p:cNvSpPr>
          <p:nvPr>
            <p:ph type="sldNum" sz="quarter" idx="10"/>
          </p:nvPr>
        </p:nvSpPr>
        <p:spPr/>
        <p:txBody>
          <a:bodyPr/>
          <a:lstStyle/>
          <a:p>
            <a:fld id="{33218303-6069-954D-8602-FEFE537A8D3B}"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12855277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i-FI" dirty="0" smtClean="0"/>
              <a:t>Nämä linjaukset tehty jo vuonna 2012.</a:t>
            </a:r>
            <a:r>
              <a:rPr lang="fi-FI" baseline="0" dirty="0" smtClean="0"/>
              <a:t> Tehtävätasoista seulontaa yksinomaan sähköisessä muodossa toteutettiin käytännössä laajamittaisesti ministeriöiden tiedonohjaussuunnitelmiin pohjautuvissa päätöksissä loppuvuodesta 2015.</a:t>
            </a:r>
            <a:endParaRPr lang="fi-FI" dirty="0" smtClean="0"/>
          </a:p>
          <a:p>
            <a:endParaRPr lang="fi-FI" dirty="0"/>
          </a:p>
        </p:txBody>
      </p:sp>
      <p:sp>
        <p:nvSpPr>
          <p:cNvPr id="4" name="Dian numeron paikkamerkki 3"/>
          <p:cNvSpPr>
            <a:spLocks noGrp="1"/>
          </p:cNvSpPr>
          <p:nvPr>
            <p:ph type="sldNum" sz="quarter" idx="10"/>
          </p:nvPr>
        </p:nvSpPr>
        <p:spPr/>
        <p:txBody>
          <a:bodyPr/>
          <a:lstStyle/>
          <a:p>
            <a:fld id="{33218303-6069-954D-8602-FEFE537A8D3B}"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8218674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Tehdään yhteistyötä </a:t>
            </a:r>
            <a:r>
              <a:rPr lang="fi-FI" dirty="0" err="1" smtClean="0"/>
              <a:t>VM:n</a:t>
            </a:r>
            <a:r>
              <a:rPr lang="fi-FI" dirty="0" smtClean="0"/>
              <a:t> kanssa. </a:t>
            </a:r>
            <a:r>
              <a:rPr lang="fi-FI" sz="1200" b="0" i="0" kern="1200" dirty="0" smtClean="0">
                <a:solidFill>
                  <a:schemeClr val="tx1"/>
                </a:solidFill>
                <a:effectLst/>
                <a:latin typeface="+mn-lt"/>
                <a:ea typeface="+mn-ea"/>
                <a:cs typeface="+mn-cs"/>
              </a:rPr>
              <a:t>Valtiovarainministeriön </a:t>
            </a:r>
            <a:r>
              <a:rPr lang="fi-FI" sz="1200" b="0" i="0" kern="1200" dirty="0" err="1" smtClean="0">
                <a:solidFill>
                  <a:schemeClr val="tx1"/>
                </a:solidFill>
                <a:effectLst/>
                <a:latin typeface="+mn-lt"/>
                <a:ea typeface="+mn-ea"/>
                <a:cs typeface="+mn-cs"/>
              </a:rPr>
              <a:t>JulkICT</a:t>
            </a:r>
            <a:r>
              <a:rPr lang="fi-FI" sz="1200" b="0" i="0" kern="1200" dirty="0" smtClean="0">
                <a:solidFill>
                  <a:schemeClr val="tx1"/>
                </a:solidFill>
                <a:effectLst/>
                <a:latin typeface="+mn-lt"/>
                <a:ea typeface="+mn-ea"/>
                <a:cs typeface="+mn-cs"/>
              </a:rPr>
              <a:t> vastaa mm. julkisen hallinnon sähköisen asioinnin yleisestä kehittämisestä sekä yhteisten kehittämishankkeiden yhteensovittamisesta.</a:t>
            </a:r>
            <a:endParaRPr lang="fi-FI" dirty="0"/>
          </a:p>
        </p:txBody>
      </p:sp>
      <p:sp>
        <p:nvSpPr>
          <p:cNvPr id="4" name="Dian numeron paikkamerkki 3"/>
          <p:cNvSpPr>
            <a:spLocks noGrp="1"/>
          </p:cNvSpPr>
          <p:nvPr>
            <p:ph type="sldNum" sz="quarter" idx="10"/>
          </p:nvPr>
        </p:nvSpPr>
        <p:spPr/>
        <p:txBody>
          <a:bodyPr/>
          <a:lstStyle/>
          <a:p>
            <a:fld id="{33218303-6069-954D-8602-FEFE537A8D3B}"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37775810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Tavoitteen saavuttamiseksi valtiovarainministeriö asetti </a:t>
            </a:r>
            <a:r>
              <a:rPr lang="fi-FI" dirty="0" err="1" smtClean="0"/>
              <a:t>SAPA-työryhmän</a:t>
            </a:r>
            <a:r>
              <a:rPr lang="fi-FI" dirty="0" smtClean="0"/>
              <a:t> (Sähköisten viranomaisaineistojen arkistoinnin ja säilytyksen palvelukokonaisuus) ajalle 17.8.2015 - 28.2.2016. Työryhmän toimikautta on jatkettu 31.5.2016 asti. Työryhmässä on jäseniä seuraavista organisaatioista: valtiovarainministeriö, opetus- ja kulttuuriministeriö, valtioneuvoston kanslia, Kansallisarkisto, Suomen Kuntaliitto sekä Tampereen kaupunki.</a:t>
            </a:r>
          </a:p>
          <a:p>
            <a:endParaRPr lang="fi-FI" dirty="0" smtClean="0"/>
          </a:p>
          <a:p>
            <a:r>
              <a:rPr lang="fi-FI" dirty="0" smtClean="0"/>
              <a:t>Työpajat</a:t>
            </a:r>
            <a:r>
              <a:rPr lang="fi-FI" baseline="0" dirty="0" smtClean="0"/>
              <a:t> syksy-talvi 2015-16 olivat avoimia kaikille hallinnon toimijoille. Käsiteltiin seuraavia kokonaisuuksia:</a:t>
            </a:r>
          </a:p>
          <a:p>
            <a:endParaRPr lang="fi-FI" baseline="0" dirty="0" smtClean="0"/>
          </a:p>
          <a:p>
            <a:r>
              <a:rPr lang="fi-FI" dirty="0" smtClean="0"/>
              <a:t>Palvelukokonaisuus (Hallintamalli, tietosisältö ja tekninen toteutus)</a:t>
            </a:r>
          </a:p>
          <a:p>
            <a:r>
              <a:rPr lang="fi-FI" dirty="0" smtClean="0"/>
              <a:t>Lainsäädäntö (Omistajuus ja säädösten muutokset)</a:t>
            </a:r>
          </a:p>
          <a:p>
            <a:r>
              <a:rPr lang="fi-FI" dirty="0" smtClean="0"/>
              <a:t>Toimeenpano (Kustannus-hyöty, toteutussuunnitelma ja viestintäsuunnitelma)</a:t>
            </a:r>
          </a:p>
          <a:p>
            <a:endParaRPr lang="fi-FI" dirty="0" smtClean="0"/>
          </a:p>
          <a:p>
            <a:r>
              <a:rPr lang="fi-FI" dirty="0" err="1" smtClean="0"/>
              <a:t>JulkICT-wikissä</a:t>
            </a:r>
            <a:r>
              <a:rPr lang="fi-FI" dirty="0" smtClean="0"/>
              <a:t> ja </a:t>
            </a:r>
            <a:r>
              <a:rPr lang="fi-FI" dirty="0" err="1" smtClean="0"/>
              <a:t>VM:n</a:t>
            </a:r>
            <a:r>
              <a:rPr lang="fi-FI" dirty="0" smtClean="0"/>
              <a:t> sivuilla kerrotaan,</a:t>
            </a:r>
            <a:r>
              <a:rPr lang="fi-FI" baseline="0" dirty="0" smtClean="0"/>
              <a:t> missä mennään.</a:t>
            </a:r>
            <a:endParaRPr lang="fi-FI" dirty="0"/>
          </a:p>
        </p:txBody>
      </p:sp>
      <p:sp>
        <p:nvSpPr>
          <p:cNvPr id="4" name="Dian numeron paikkamerkki 3"/>
          <p:cNvSpPr>
            <a:spLocks noGrp="1"/>
          </p:cNvSpPr>
          <p:nvPr>
            <p:ph type="sldNum" sz="quarter" idx="10"/>
          </p:nvPr>
        </p:nvSpPr>
        <p:spPr/>
        <p:txBody>
          <a:bodyPr/>
          <a:lstStyle/>
          <a:p>
            <a:fld id="{33218303-6069-954D-8602-FEFE537A8D3B}"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410291814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Kansilehti">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fi-FI" smtClean="0">
                <a:solidFill>
                  <a:prstClr val="black">
                    <a:tint val="75000"/>
                  </a:prstClr>
                </a:solidFill>
              </a:rPr>
              <a:t>3.2.2016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n-US" dirty="0" smtClean="0">
                <a:solidFill>
                  <a:prstClr val="black">
                    <a:tint val="75000"/>
                  </a:prstClr>
                </a:solidFill>
              </a:rPr>
              <a:t>© </a:t>
            </a:r>
            <a:r>
              <a:rPr lang="en-US" dirty="0" err="1" smtClean="0">
                <a:solidFill>
                  <a:prstClr val="black">
                    <a:tint val="75000"/>
                  </a:prstClr>
                </a:solidFill>
              </a:rPr>
              <a:t>Arkistolaitos</a:t>
            </a:r>
            <a:r>
              <a:rPr lang="en-US" dirty="0" smtClean="0">
                <a:solidFill>
                  <a:prstClr val="black">
                    <a:tint val="75000"/>
                  </a:prstClr>
                </a:solidFill>
              </a:rPr>
              <a:t> </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5F10857B-FE13-434A-BF63-EAFC18DA1BA0}" type="slidenum">
              <a:rPr lang="en-US" smtClean="0">
                <a:solidFill>
                  <a:prstClr val="black">
                    <a:tint val="75000"/>
                  </a:prstClr>
                </a:solidFill>
              </a:rPr>
              <a:pPr/>
              <a:t>‹#›</a:t>
            </a:fld>
            <a:endParaRPr lang="en-US" dirty="0">
              <a:solidFill>
                <a:prstClr val="black">
                  <a:tint val="75000"/>
                </a:prstClr>
              </a:solidFill>
            </a:endParaRPr>
          </a:p>
        </p:txBody>
      </p:sp>
      <p:sp>
        <p:nvSpPr>
          <p:cNvPr id="6" name="Title 1"/>
          <p:cNvSpPr>
            <a:spLocks noGrp="1"/>
          </p:cNvSpPr>
          <p:nvPr>
            <p:ph type="ctrTitle"/>
          </p:nvPr>
        </p:nvSpPr>
        <p:spPr>
          <a:xfrm>
            <a:off x="685800" y="2130425"/>
            <a:ext cx="7772400" cy="1470025"/>
          </a:xfrm>
        </p:spPr>
        <p:txBody>
          <a:bodyPr/>
          <a:lstStyle>
            <a:lvl1pPr>
              <a:defRPr b="1">
                <a:solidFill>
                  <a:srgbClr val="3A0F2A"/>
                </a:solidFill>
              </a:defRPr>
            </a:lvl1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title</a:t>
            </a:r>
            <a:r>
              <a:rPr lang="fi-FI" dirty="0" smtClean="0"/>
              <a:t> </a:t>
            </a:r>
            <a:r>
              <a:rPr lang="fi-FI" dirty="0" err="1" smtClean="0"/>
              <a:t>style</a:t>
            </a:r>
            <a:endParaRPr lang="en-US" dirty="0"/>
          </a:p>
        </p:txBody>
      </p:sp>
      <p:sp>
        <p:nvSpPr>
          <p:cNvPr id="7" name="Subtitle 2"/>
          <p:cNvSpPr>
            <a:spLocks noGrp="1"/>
          </p:cNvSpPr>
          <p:nvPr>
            <p:ph type="subTitle" idx="1"/>
          </p:nvPr>
        </p:nvSpPr>
        <p:spPr>
          <a:xfrm>
            <a:off x="1371600" y="3886200"/>
            <a:ext cx="6400800" cy="1752600"/>
          </a:xfrm>
        </p:spPr>
        <p:txBody>
          <a:bodyPr/>
          <a:lstStyle>
            <a:lvl1pPr marL="0" indent="0" algn="ctr">
              <a:buNone/>
              <a:defRPr>
                <a:solidFill>
                  <a:srgbClr val="31323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subtitle</a:t>
            </a:r>
            <a:r>
              <a:rPr lang="fi-FI" dirty="0" smtClean="0"/>
              <a:t> </a:t>
            </a:r>
            <a:r>
              <a:rPr lang="fi-FI" dirty="0" err="1" smtClean="0"/>
              <a:t>style</a:t>
            </a:r>
            <a:endParaRPr lang="en-US" dirty="0"/>
          </a:p>
        </p:txBody>
      </p:sp>
      <p:pic>
        <p:nvPicPr>
          <p:cNvPr id="8" name="Picture 7"/>
          <p:cNvPicPr>
            <a:picLocks noChangeAspect="1"/>
          </p:cNvPicPr>
          <p:nvPr userDrawn="1"/>
        </p:nvPicPr>
        <p:blipFill>
          <a:blip r:embed="rId3"/>
          <a:stretch>
            <a:fillRect/>
          </a:stretch>
        </p:blipFill>
        <p:spPr>
          <a:xfrm>
            <a:off x="685800" y="982026"/>
            <a:ext cx="3429000" cy="688554"/>
          </a:xfrm>
          <a:prstGeom prst="rect">
            <a:avLst/>
          </a:prstGeom>
        </p:spPr>
      </p:pic>
      <p:pic>
        <p:nvPicPr>
          <p:cNvPr id="9" name="Picture 8"/>
          <p:cNvPicPr>
            <a:picLocks noChangeAspect="1"/>
          </p:cNvPicPr>
          <p:nvPr userDrawn="1"/>
        </p:nvPicPr>
        <p:blipFill>
          <a:blip r:embed="rId4"/>
          <a:stretch>
            <a:fillRect/>
          </a:stretch>
        </p:blipFill>
        <p:spPr>
          <a:xfrm rot="5400000">
            <a:off x="984539" y="-298738"/>
            <a:ext cx="545524" cy="1143002"/>
          </a:xfrm>
          <a:prstGeom prst="rect">
            <a:avLst/>
          </a:prstGeom>
        </p:spPr>
      </p:pic>
    </p:spTree>
    <p:extLst>
      <p:ext uri="{BB962C8B-B14F-4D97-AF65-F5344CB8AC3E}">
        <p14:creationId xmlns:p14="http://schemas.microsoft.com/office/powerpoint/2010/main" val="3754825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rgbClr val="3A0F2A"/>
                </a:solidFill>
              </a:defRPr>
            </a:lvl1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title</a:t>
            </a:r>
            <a:r>
              <a:rPr lang="fi-FI" dirty="0" smtClean="0"/>
              <a:t> </a:t>
            </a:r>
            <a:r>
              <a:rPr lang="fi-FI" dirty="0" err="1" smtClean="0"/>
              <a:t>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31323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subtitle</a:t>
            </a:r>
            <a:r>
              <a:rPr lang="fi-FI" dirty="0" smtClean="0"/>
              <a:t> </a:t>
            </a:r>
            <a:r>
              <a:rPr lang="fi-FI" dirty="0" err="1" smtClean="0"/>
              <a:t>style</a:t>
            </a:r>
            <a:endParaRPr lang="en-US" dirty="0"/>
          </a:p>
        </p:txBody>
      </p:sp>
      <p:sp>
        <p:nvSpPr>
          <p:cNvPr id="4" name="Date Placeholder 3"/>
          <p:cNvSpPr>
            <a:spLocks noGrp="1"/>
          </p:cNvSpPr>
          <p:nvPr>
            <p:ph type="dt" sz="half" idx="10"/>
          </p:nvPr>
        </p:nvSpPr>
        <p:spPr/>
        <p:txBody>
          <a:bodyPr/>
          <a:lstStyle/>
          <a:p>
            <a:r>
              <a:rPr lang="fi-FI" smtClean="0">
                <a:solidFill>
                  <a:prstClr val="black">
                    <a:tint val="75000"/>
                  </a:prstClr>
                </a:solidFill>
              </a:rPr>
              <a:t>3.2.2016</a:t>
            </a: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 Arkistolaitos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F10857B-FE13-434A-BF63-EAFC18DA1BA0}" type="slidenum">
              <a:rPr lang="en-US" smtClean="0">
                <a:solidFill>
                  <a:prstClr val="black">
                    <a:tint val="75000"/>
                  </a:prstClr>
                </a:solidFill>
              </a:rPr>
              <a:pPr/>
              <a:t>‹#›</a:t>
            </a:fld>
            <a:endParaRPr lang="en-US">
              <a:solidFill>
                <a:prstClr val="black">
                  <a:tint val="75000"/>
                </a:prstClr>
              </a:solidFill>
            </a:endParaRPr>
          </a:p>
        </p:txBody>
      </p:sp>
      <p:pic>
        <p:nvPicPr>
          <p:cNvPr id="9" name="Picture 8"/>
          <p:cNvPicPr>
            <a:picLocks noChangeAspect="1"/>
          </p:cNvPicPr>
          <p:nvPr userDrawn="1"/>
        </p:nvPicPr>
        <p:blipFill>
          <a:blip r:embed="rId2"/>
          <a:stretch>
            <a:fillRect/>
          </a:stretch>
        </p:blipFill>
        <p:spPr>
          <a:xfrm>
            <a:off x="457200" y="274638"/>
            <a:ext cx="2608898" cy="523875"/>
          </a:xfrm>
          <a:prstGeom prst="rect">
            <a:avLst/>
          </a:prstGeom>
        </p:spPr>
      </p:pic>
      <p:pic>
        <p:nvPicPr>
          <p:cNvPr id="10" name="Picture 9"/>
          <p:cNvPicPr>
            <a:picLocks noChangeAspect="1"/>
          </p:cNvPicPr>
          <p:nvPr userDrawn="1"/>
        </p:nvPicPr>
        <p:blipFill>
          <a:blip r:embed="rId3"/>
          <a:stretch>
            <a:fillRect/>
          </a:stretch>
        </p:blipFill>
        <p:spPr>
          <a:xfrm>
            <a:off x="0" y="2334680"/>
            <a:ext cx="424296" cy="889001"/>
          </a:xfrm>
          <a:prstGeom prst="rect">
            <a:avLst/>
          </a:prstGeom>
        </p:spPr>
      </p:pic>
    </p:spTree>
    <p:extLst>
      <p:ext uri="{BB962C8B-B14F-4D97-AF65-F5344CB8AC3E}">
        <p14:creationId xmlns:p14="http://schemas.microsoft.com/office/powerpoint/2010/main" val="426195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435100"/>
            <a:ext cx="3008313" cy="1162050"/>
          </a:xfrm>
        </p:spPr>
        <p:txBody>
          <a:bodyPr anchor="b"/>
          <a:lstStyle>
            <a:lvl1pPr algn="l">
              <a:defRPr sz="2000" b="1">
                <a:solidFill>
                  <a:srgbClr val="313231"/>
                </a:solidFill>
              </a:defRPr>
            </a:lvl1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title</a:t>
            </a:r>
            <a:r>
              <a:rPr lang="fi-FI" dirty="0" smtClean="0"/>
              <a:t> </a:t>
            </a:r>
            <a:r>
              <a:rPr lang="fi-FI" dirty="0" err="1" smtClean="0"/>
              <a:t>style</a:t>
            </a:r>
            <a:endParaRPr lang="en-US" dirty="0"/>
          </a:p>
        </p:txBody>
      </p:sp>
      <p:sp>
        <p:nvSpPr>
          <p:cNvPr id="3" name="Content Placeholder 2"/>
          <p:cNvSpPr>
            <a:spLocks noGrp="1"/>
          </p:cNvSpPr>
          <p:nvPr>
            <p:ph idx="1"/>
          </p:nvPr>
        </p:nvSpPr>
        <p:spPr>
          <a:xfrm>
            <a:off x="3600450" y="1435100"/>
            <a:ext cx="5086349" cy="4430713"/>
          </a:xfrm>
        </p:spPr>
        <p:txBody>
          <a:bodyPr/>
          <a:lstStyle>
            <a:lvl1pPr>
              <a:defRPr sz="3200">
                <a:solidFill>
                  <a:srgbClr val="313231"/>
                </a:solidFill>
              </a:defRPr>
            </a:lvl1pPr>
            <a:lvl2pPr>
              <a:defRPr sz="2800">
                <a:solidFill>
                  <a:srgbClr val="313231"/>
                </a:solidFill>
              </a:defRPr>
            </a:lvl2pPr>
            <a:lvl3pPr>
              <a:defRPr sz="2400">
                <a:solidFill>
                  <a:srgbClr val="313231"/>
                </a:solidFill>
              </a:defRPr>
            </a:lvl3pPr>
            <a:lvl4pPr>
              <a:defRPr sz="2000">
                <a:solidFill>
                  <a:srgbClr val="313231"/>
                </a:solidFill>
              </a:defRPr>
            </a:lvl4pPr>
            <a:lvl5pPr>
              <a:defRPr sz="2000">
                <a:solidFill>
                  <a:srgbClr val="313231"/>
                </a:solidFill>
              </a:defRPr>
            </a:lvl5pPr>
            <a:lvl6pPr>
              <a:defRPr sz="2000"/>
            </a:lvl6pPr>
            <a:lvl7pPr>
              <a:defRPr sz="2000"/>
            </a:lvl7pPr>
            <a:lvl8pPr>
              <a:defRPr sz="2000"/>
            </a:lvl8pPr>
            <a:lvl9pPr>
              <a:defRPr sz="2000"/>
            </a:lvl9pPr>
          </a:lstStyle>
          <a:p>
            <a:pPr lvl="0"/>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text</a:t>
            </a:r>
            <a:r>
              <a:rPr lang="fi-FI" dirty="0" smtClean="0"/>
              <a:t> </a:t>
            </a:r>
            <a:r>
              <a:rPr lang="fi-FI" dirty="0" err="1" smtClean="0"/>
              <a:t>styles</a:t>
            </a:r>
            <a:endParaRPr lang="fi-FI" dirty="0" smtClean="0"/>
          </a:p>
          <a:p>
            <a:pPr lvl="1"/>
            <a:r>
              <a:rPr lang="fi-FI" dirty="0" smtClean="0"/>
              <a:t>Second </a:t>
            </a:r>
            <a:r>
              <a:rPr lang="fi-FI" dirty="0" err="1" smtClean="0"/>
              <a:t>level</a:t>
            </a:r>
            <a:endParaRPr lang="fi-FI" dirty="0" smtClean="0"/>
          </a:p>
          <a:p>
            <a:pPr lvl="2"/>
            <a:r>
              <a:rPr lang="fi-FI" dirty="0" smtClean="0"/>
              <a:t>Third </a:t>
            </a:r>
            <a:r>
              <a:rPr lang="fi-FI" dirty="0" err="1" smtClean="0"/>
              <a:t>level</a:t>
            </a:r>
            <a:endParaRPr lang="fi-FI" dirty="0" smtClean="0"/>
          </a:p>
          <a:p>
            <a:pPr lvl="3"/>
            <a:r>
              <a:rPr lang="fi-FI" dirty="0" err="1" smtClean="0"/>
              <a:t>Fourth</a:t>
            </a:r>
            <a:r>
              <a:rPr lang="fi-FI" dirty="0" smtClean="0"/>
              <a:t> </a:t>
            </a:r>
            <a:r>
              <a:rPr lang="fi-FI" dirty="0" err="1" smtClean="0"/>
              <a:t>level</a:t>
            </a:r>
            <a:endParaRPr lang="fi-FI" dirty="0" smtClean="0"/>
          </a:p>
          <a:p>
            <a:pPr lvl="4"/>
            <a:r>
              <a:rPr lang="fi-FI" dirty="0" err="1" smtClean="0"/>
              <a:t>Fifth</a:t>
            </a:r>
            <a:r>
              <a:rPr lang="fi-FI" dirty="0" smtClean="0"/>
              <a:t> </a:t>
            </a:r>
            <a:r>
              <a:rPr lang="fi-FI" dirty="0" err="1" smtClean="0"/>
              <a:t>level</a:t>
            </a:r>
            <a:endParaRPr lang="en-US" dirty="0"/>
          </a:p>
        </p:txBody>
      </p:sp>
      <p:sp>
        <p:nvSpPr>
          <p:cNvPr id="4" name="Text Placeholder 3"/>
          <p:cNvSpPr>
            <a:spLocks noGrp="1"/>
          </p:cNvSpPr>
          <p:nvPr>
            <p:ph type="body" sz="half" idx="2"/>
          </p:nvPr>
        </p:nvSpPr>
        <p:spPr>
          <a:xfrm>
            <a:off x="457200" y="2724152"/>
            <a:ext cx="3008313" cy="3141660"/>
          </a:xfrm>
        </p:spPr>
        <p:txBody>
          <a:bodyPr/>
          <a:lstStyle>
            <a:lvl1pPr marL="0" indent="0">
              <a:buNone/>
              <a:defRPr sz="1400">
                <a:solidFill>
                  <a:srgbClr val="31323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text</a:t>
            </a:r>
            <a:r>
              <a:rPr lang="fi-FI" dirty="0" smtClean="0"/>
              <a:t> </a:t>
            </a:r>
            <a:r>
              <a:rPr lang="fi-FI" dirty="0" err="1" smtClean="0"/>
              <a:t>styles</a:t>
            </a:r>
            <a:endParaRPr lang="fi-FI" dirty="0" smtClean="0"/>
          </a:p>
        </p:txBody>
      </p:sp>
      <p:sp>
        <p:nvSpPr>
          <p:cNvPr id="5" name="Date Placeholder 4"/>
          <p:cNvSpPr>
            <a:spLocks noGrp="1"/>
          </p:cNvSpPr>
          <p:nvPr>
            <p:ph type="dt" sz="half" idx="10"/>
          </p:nvPr>
        </p:nvSpPr>
        <p:spPr/>
        <p:txBody>
          <a:bodyPr/>
          <a:lstStyle/>
          <a:p>
            <a:r>
              <a:rPr lang="fi-FI" smtClean="0">
                <a:solidFill>
                  <a:prstClr val="black">
                    <a:tint val="75000"/>
                  </a:prstClr>
                </a:solidFill>
              </a:rPr>
              <a:t>3.2.2016</a:t>
            </a:r>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 Arkistolaitos </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10857B-FE13-434A-BF63-EAFC18DA1BA0}" type="slidenum">
              <a:rPr lang="en-US" smtClean="0">
                <a:solidFill>
                  <a:prstClr val="black">
                    <a:tint val="75000"/>
                  </a:prstClr>
                </a:solidFill>
              </a:rPr>
              <a:pPr/>
              <a:t>‹#›</a:t>
            </a:fld>
            <a:endParaRPr lang="en-US">
              <a:solidFill>
                <a:prstClr val="black">
                  <a:tint val="75000"/>
                </a:prstClr>
              </a:solidFill>
            </a:endParaRPr>
          </a:p>
        </p:txBody>
      </p:sp>
      <p:pic>
        <p:nvPicPr>
          <p:cNvPr id="11" name="Picture 10"/>
          <p:cNvPicPr>
            <a:picLocks noChangeAspect="1"/>
          </p:cNvPicPr>
          <p:nvPr userDrawn="1"/>
        </p:nvPicPr>
        <p:blipFill>
          <a:blip r:embed="rId2"/>
          <a:stretch>
            <a:fillRect/>
          </a:stretch>
        </p:blipFill>
        <p:spPr>
          <a:xfrm>
            <a:off x="457200" y="274638"/>
            <a:ext cx="2608898" cy="523875"/>
          </a:xfrm>
          <a:prstGeom prst="rect">
            <a:avLst/>
          </a:prstGeom>
        </p:spPr>
      </p:pic>
    </p:spTree>
    <p:extLst>
      <p:ext uri="{BB962C8B-B14F-4D97-AF65-F5344CB8AC3E}">
        <p14:creationId xmlns:p14="http://schemas.microsoft.com/office/powerpoint/2010/main" val="25316390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532313"/>
            <a:ext cx="5486400" cy="571499"/>
          </a:xfrm>
        </p:spPr>
        <p:txBody>
          <a:bodyPr anchor="b"/>
          <a:lstStyle>
            <a:lvl1pPr algn="l">
              <a:defRPr sz="2000" b="1">
                <a:solidFill>
                  <a:srgbClr val="313231"/>
                </a:solidFill>
              </a:defRPr>
            </a:lvl1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title</a:t>
            </a:r>
            <a:r>
              <a:rPr lang="fi-FI" dirty="0" smtClean="0"/>
              <a:t> </a:t>
            </a:r>
            <a:r>
              <a:rPr lang="fi-FI" dirty="0" err="1" smtClean="0"/>
              <a:t>style</a:t>
            </a:r>
            <a:endParaRPr lang="en-US" dirty="0"/>
          </a:p>
        </p:txBody>
      </p:sp>
      <p:sp>
        <p:nvSpPr>
          <p:cNvPr id="3" name="Picture Placeholder 2"/>
          <p:cNvSpPr>
            <a:spLocks noGrp="1"/>
          </p:cNvSpPr>
          <p:nvPr>
            <p:ph type="pic" idx="1"/>
          </p:nvPr>
        </p:nvSpPr>
        <p:spPr>
          <a:xfrm>
            <a:off x="1792288" y="1204278"/>
            <a:ext cx="5486400" cy="320103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230814"/>
            <a:ext cx="5486400" cy="631821"/>
          </a:xfrm>
        </p:spPr>
        <p:txBody>
          <a:bodyPr/>
          <a:lstStyle>
            <a:lvl1pPr marL="0" indent="0">
              <a:buNone/>
              <a:defRPr sz="1400">
                <a:solidFill>
                  <a:srgbClr val="31323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text</a:t>
            </a:r>
            <a:r>
              <a:rPr lang="fi-FI" dirty="0" smtClean="0"/>
              <a:t> </a:t>
            </a:r>
            <a:r>
              <a:rPr lang="fi-FI" dirty="0" err="1" smtClean="0"/>
              <a:t>styles</a:t>
            </a:r>
            <a:endParaRPr lang="fi-FI" dirty="0" smtClean="0"/>
          </a:p>
        </p:txBody>
      </p:sp>
      <p:sp>
        <p:nvSpPr>
          <p:cNvPr id="5" name="Date Placeholder 4"/>
          <p:cNvSpPr>
            <a:spLocks noGrp="1"/>
          </p:cNvSpPr>
          <p:nvPr>
            <p:ph type="dt" sz="half" idx="10"/>
          </p:nvPr>
        </p:nvSpPr>
        <p:spPr/>
        <p:txBody>
          <a:bodyPr/>
          <a:lstStyle/>
          <a:p>
            <a:r>
              <a:rPr lang="fi-FI" smtClean="0">
                <a:solidFill>
                  <a:prstClr val="black">
                    <a:tint val="75000"/>
                  </a:prstClr>
                </a:solidFill>
              </a:rPr>
              <a:t>3.2.2016</a:t>
            </a:r>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 Arkistolaitos </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10857B-FE13-434A-BF63-EAFC18DA1BA0}" type="slidenum">
              <a:rPr lang="en-US" smtClean="0">
                <a:solidFill>
                  <a:prstClr val="black">
                    <a:tint val="75000"/>
                  </a:prstClr>
                </a:solidFill>
              </a:rPr>
              <a:pPr/>
              <a:t>‹#›</a:t>
            </a:fld>
            <a:endParaRPr lang="en-US">
              <a:solidFill>
                <a:prstClr val="black">
                  <a:tint val="75000"/>
                </a:prstClr>
              </a:solidFill>
            </a:endParaRPr>
          </a:p>
        </p:txBody>
      </p:sp>
      <p:pic>
        <p:nvPicPr>
          <p:cNvPr id="9" name="Picture 8"/>
          <p:cNvPicPr>
            <a:picLocks noChangeAspect="1"/>
          </p:cNvPicPr>
          <p:nvPr userDrawn="1"/>
        </p:nvPicPr>
        <p:blipFill>
          <a:blip r:embed="rId2"/>
          <a:stretch>
            <a:fillRect/>
          </a:stretch>
        </p:blipFill>
        <p:spPr>
          <a:xfrm>
            <a:off x="457200" y="274638"/>
            <a:ext cx="2608898" cy="523875"/>
          </a:xfrm>
          <a:prstGeom prst="rect">
            <a:avLst/>
          </a:prstGeom>
        </p:spPr>
      </p:pic>
    </p:spTree>
    <p:extLst>
      <p:ext uri="{BB962C8B-B14F-4D97-AF65-F5344CB8AC3E}">
        <p14:creationId xmlns:p14="http://schemas.microsoft.com/office/powerpoint/2010/main" val="39520159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1047747"/>
            <a:ext cx="8229600" cy="889001"/>
          </a:xfrm>
        </p:spPr>
        <p:txBody>
          <a:bodyPr/>
          <a:lstStyle>
            <a:lvl1pPr>
              <a:defRPr b="1">
                <a:solidFill>
                  <a:srgbClr val="3A0F2A"/>
                </a:solidFill>
              </a:defRPr>
            </a:lvl1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title</a:t>
            </a:r>
            <a:r>
              <a:rPr lang="fi-FI" dirty="0" smtClean="0"/>
              <a:t> </a:t>
            </a:r>
            <a:r>
              <a:rPr lang="fi-FI" dirty="0" err="1" smtClean="0"/>
              <a:t>style</a:t>
            </a:r>
            <a:endParaRPr lang="en-US" dirty="0"/>
          </a:p>
        </p:txBody>
      </p:sp>
      <p:sp>
        <p:nvSpPr>
          <p:cNvPr id="3" name="Vertical Text Placeholder 2"/>
          <p:cNvSpPr>
            <a:spLocks noGrp="1"/>
          </p:cNvSpPr>
          <p:nvPr>
            <p:ph type="body" orient="vert" idx="1"/>
          </p:nvPr>
        </p:nvSpPr>
        <p:spPr>
          <a:xfrm>
            <a:off x="457200" y="2063751"/>
            <a:ext cx="8229600" cy="3798884"/>
          </a:xfrm>
        </p:spPr>
        <p:txBody>
          <a:bodyPr vert="eaVert"/>
          <a:lstStyle>
            <a:lvl1pPr>
              <a:defRPr>
                <a:solidFill>
                  <a:srgbClr val="313231"/>
                </a:solidFill>
              </a:defRPr>
            </a:lvl1pPr>
            <a:lvl2pPr>
              <a:defRPr>
                <a:solidFill>
                  <a:srgbClr val="313231"/>
                </a:solidFill>
              </a:defRPr>
            </a:lvl2pPr>
            <a:lvl3pPr>
              <a:defRPr>
                <a:solidFill>
                  <a:srgbClr val="313231"/>
                </a:solidFill>
              </a:defRPr>
            </a:lvl3pPr>
            <a:lvl4pPr>
              <a:defRPr>
                <a:solidFill>
                  <a:srgbClr val="313231"/>
                </a:solidFill>
              </a:defRPr>
            </a:lvl4pPr>
            <a:lvl5pPr>
              <a:defRPr>
                <a:solidFill>
                  <a:srgbClr val="313231"/>
                </a:solidFill>
              </a:defRPr>
            </a:lvl5pPr>
          </a:lstStyle>
          <a:p>
            <a:pPr lvl="0"/>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text</a:t>
            </a:r>
            <a:r>
              <a:rPr lang="fi-FI" dirty="0" smtClean="0"/>
              <a:t> </a:t>
            </a:r>
            <a:r>
              <a:rPr lang="fi-FI" dirty="0" err="1" smtClean="0"/>
              <a:t>styles</a:t>
            </a:r>
            <a:endParaRPr lang="fi-FI" dirty="0" smtClean="0"/>
          </a:p>
          <a:p>
            <a:pPr lvl="1"/>
            <a:r>
              <a:rPr lang="fi-FI" dirty="0" smtClean="0"/>
              <a:t>Second </a:t>
            </a:r>
            <a:r>
              <a:rPr lang="fi-FI" dirty="0" err="1" smtClean="0"/>
              <a:t>level</a:t>
            </a:r>
            <a:endParaRPr lang="fi-FI" dirty="0" smtClean="0"/>
          </a:p>
          <a:p>
            <a:pPr lvl="2"/>
            <a:r>
              <a:rPr lang="fi-FI" dirty="0" smtClean="0"/>
              <a:t>Third </a:t>
            </a:r>
            <a:r>
              <a:rPr lang="fi-FI" dirty="0" err="1" smtClean="0"/>
              <a:t>level</a:t>
            </a:r>
            <a:endParaRPr lang="fi-FI" dirty="0" smtClean="0"/>
          </a:p>
          <a:p>
            <a:pPr lvl="3"/>
            <a:r>
              <a:rPr lang="fi-FI" dirty="0" err="1" smtClean="0"/>
              <a:t>Fourth</a:t>
            </a:r>
            <a:r>
              <a:rPr lang="fi-FI" dirty="0" smtClean="0"/>
              <a:t> </a:t>
            </a:r>
            <a:r>
              <a:rPr lang="fi-FI" dirty="0" err="1" smtClean="0"/>
              <a:t>level</a:t>
            </a:r>
            <a:endParaRPr lang="fi-FI" dirty="0" smtClean="0"/>
          </a:p>
          <a:p>
            <a:pPr lvl="4"/>
            <a:r>
              <a:rPr lang="fi-FI" dirty="0" err="1" smtClean="0"/>
              <a:t>Fifth</a:t>
            </a:r>
            <a:r>
              <a:rPr lang="fi-FI" dirty="0" smtClean="0"/>
              <a:t> </a:t>
            </a:r>
            <a:r>
              <a:rPr lang="fi-FI" dirty="0" err="1" smtClean="0"/>
              <a:t>level</a:t>
            </a:r>
            <a:endParaRPr lang="en-US" dirty="0"/>
          </a:p>
        </p:txBody>
      </p:sp>
      <p:sp>
        <p:nvSpPr>
          <p:cNvPr id="4" name="Date Placeholder 3"/>
          <p:cNvSpPr>
            <a:spLocks noGrp="1"/>
          </p:cNvSpPr>
          <p:nvPr>
            <p:ph type="dt" sz="half" idx="10"/>
          </p:nvPr>
        </p:nvSpPr>
        <p:spPr/>
        <p:txBody>
          <a:bodyPr/>
          <a:lstStyle/>
          <a:p>
            <a:r>
              <a:rPr lang="fi-FI" smtClean="0">
                <a:solidFill>
                  <a:prstClr val="black">
                    <a:tint val="75000"/>
                  </a:prstClr>
                </a:solidFill>
              </a:rPr>
              <a:t>3.2.2016</a:t>
            </a: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 Arkistolaitos </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10857B-FE13-434A-BF63-EAFC18DA1BA0}" type="slidenum">
              <a:rPr lang="en-US" smtClean="0">
                <a:solidFill>
                  <a:prstClr val="black">
                    <a:tint val="75000"/>
                  </a:prstClr>
                </a:solidFill>
              </a:rPr>
              <a:pPr/>
              <a:t>‹#›</a:t>
            </a:fld>
            <a:endParaRPr lang="en-US">
              <a:solidFill>
                <a:prstClr val="black">
                  <a:tint val="75000"/>
                </a:prstClr>
              </a:solidFill>
            </a:endParaRPr>
          </a:p>
        </p:txBody>
      </p:sp>
      <p:pic>
        <p:nvPicPr>
          <p:cNvPr id="9" name="Picture 8"/>
          <p:cNvPicPr>
            <a:picLocks noChangeAspect="1"/>
          </p:cNvPicPr>
          <p:nvPr userDrawn="1"/>
        </p:nvPicPr>
        <p:blipFill>
          <a:blip r:embed="rId2"/>
          <a:stretch>
            <a:fillRect/>
          </a:stretch>
        </p:blipFill>
        <p:spPr>
          <a:xfrm>
            <a:off x="0" y="1047747"/>
            <a:ext cx="424296" cy="889001"/>
          </a:xfrm>
          <a:prstGeom prst="rect">
            <a:avLst/>
          </a:prstGeom>
        </p:spPr>
      </p:pic>
      <p:pic>
        <p:nvPicPr>
          <p:cNvPr id="10" name="Picture 9"/>
          <p:cNvPicPr>
            <a:picLocks noChangeAspect="1"/>
          </p:cNvPicPr>
          <p:nvPr userDrawn="1"/>
        </p:nvPicPr>
        <p:blipFill>
          <a:blip r:embed="rId3"/>
          <a:stretch>
            <a:fillRect/>
          </a:stretch>
        </p:blipFill>
        <p:spPr>
          <a:xfrm>
            <a:off x="457200" y="274638"/>
            <a:ext cx="2608898" cy="523875"/>
          </a:xfrm>
          <a:prstGeom prst="rect">
            <a:avLst/>
          </a:prstGeom>
        </p:spPr>
      </p:pic>
    </p:spTree>
    <p:extLst>
      <p:ext uri="{BB962C8B-B14F-4D97-AF65-F5344CB8AC3E}">
        <p14:creationId xmlns:p14="http://schemas.microsoft.com/office/powerpoint/2010/main" val="17366997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131292"/>
            <a:ext cx="2057400" cy="4731343"/>
          </a:xfrm>
        </p:spPr>
        <p:txBody>
          <a:bodyPr vert="eaVert"/>
          <a:lstStyle>
            <a:lvl1pPr>
              <a:defRPr b="1">
                <a:solidFill>
                  <a:srgbClr val="3A0F2A"/>
                </a:solidFill>
              </a:defRPr>
            </a:lvl1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title</a:t>
            </a:r>
            <a:r>
              <a:rPr lang="fi-FI" dirty="0" smtClean="0"/>
              <a:t> </a:t>
            </a:r>
            <a:r>
              <a:rPr lang="fi-FI" dirty="0" err="1" smtClean="0"/>
              <a:t>style</a:t>
            </a:r>
            <a:endParaRPr lang="en-US" dirty="0"/>
          </a:p>
        </p:txBody>
      </p:sp>
      <p:sp>
        <p:nvSpPr>
          <p:cNvPr id="3" name="Vertical Text Placeholder 2"/>
          <p:cNvSpPr>
            <a:spLocks noGrp="1"/>
          </p:cNvSpPr>
          <p:nvPr>
            <p:ph type="body" orient="vert" idx="1"/>
          </p:nvPr>
        </p:nvSpPr>
        <p:spPr>
          <a:xfrm>
            <a:off x="457200" y="1131292"/>
            <a:ext cx="6019800" cy="4731343"/>
          </a:xfrm>
        </p:spPr>
        <p:txBody>
          <a:bodyPr vert="eaVert"/>
          <a:lstStyle>
            <a:lvl1pPr>
              <a:defRPr>
                <a:solidFill>
                  <a:srgbClr val="313231"/>
                </a:solidFill>
              </a:defRPr>
            </a:lvl1pPr>
            <a:lvl2pPr>
              <a:defRPr>
                <a:solidFill>
                  <a:srgbClr val="313231"/>
                </a:solidFill>
              </a:defRPr>
            </a:lvl2pPr>
            <a:lvl3pPr>
              <a:defRPr>
                <a:solidFill>
                  <a:srgbClr val="313231"/>
                </a:solidFill>
              </a:defRPr>
            </a:lvl3pPr>
            <a:lvl4pPr>
              <a:defRPr>
                <a:solidFill>
                  <a:srgbClr val="313231"/>
                </a:solidFill>
              </a:defRPr>
            </a:lvl4pPr>
            <a:lvl5pPr>
              <a:defRPr>
                <a:solidFill>
                  <a:srgbClr val="313231"/>
                </a:solidFill>
              </a:defRPr>
            </a:lvl5pPr>
          </a:lstStyle>
          <a:p>
            <a:pPr lvl="0"/>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text</a:t>
            </a:r>
            <a:r>
              <a:rPr lang="fi-FI" dirty="0" smtClean="0"/>
              <a:t> </a:t>
            </a:r>
            <a:r>
              <a:rPr lang="fi-FI" dirty="0" err="1" smtClean="0"/>
              <a:t>styles</a:t>
            </a:r>
            <a:endParaRPr lang="fi-FI" dirty="0" smtClean="0"/>
          </a:p>
          <a:p>
            <a:pPr lvl="1"/>
            <a:r>
              <a:rPr lang="fi-FI" dirty="0" smtClean="0"/>
              <a:t>Second </a:t>
            </a:r>
            <a:r>
              <a:rPr lang="fi-FI" dirty="0" err="1" smtClean="0"/>
              <a:t>level</a:t>
            </a:r>
            <a:endParaRPr lang="fi-FI" dirty="0" smtClean="0"/>
          </a:p>
          <a:p>
            <a:pPr lvl="2"/>
            <a:r>
              <a:rPr lang="fi-FI" dirty="0" smtClean="0"/>
              <a:t>Third </a:t>
            </a:r>
            <a:r>
              <a:rPr lang="fi-FI" dirty="0" err="1" smtClean="0"/>
              <a:t>level</a:t>
            </a:r>
            <a:endParaRPr lang="fi-FI" dirty="0" smtClean="0"/>
          </a:p>
          <a:p>
            <a:pPr lvl="3"/>
            <a:r>
              <a:rPr lang="fi-FI" dirty="0" err="1" smtClean="0"/>
              <a:t>Fourth</a:t>
            </a:r>
            <a:r>
              <a:rPr lang="fi-FI" dirty="0" smtClean="0"/>
              <a:t> </a:t>
            </a:r>
            <a:r>
              <a:rPr lang="fi-FI" dirty="0" err="1" smtClean="0"/>
              <a:t>level</a:t>
            </a:r>
            <a:endParaRPr lang="fi-FI" dirty="0" smtClean="0"/>
          </a:p>
          <a:p>
            <a:pPr lvl="4"/>
            <a:r>
              <a:rPr lang="fi-FI" dirty="0" err="1" smtClean="0"/>
              <a:t>Fifth</a:t>
            </a:r>
            <a:r>
              <a:rPr lang="fi-FI" dirty="0" smtClean="0"/>
              <a:t> </a:t>
            </a:r>
            <a:r>
              <a:rPr lang="fi-FI" dirty="0" err="1" smtClean="0"/>
              <a:t>level</a:t>
            </a:r>
            <a:endParaRPr lang="en-US" dirty="0"/>
          </a:p>
        </p:txBody>
      </p:sp>
      <p:sp>
        <p:nvSpPr>
          <p:cNvPr id="4" name="Date Placeholder 3"/>
          <p:cNvSpPr>
            <a:spLocks noGrp="1"/>
          </p:cNvSpPr>
          <p:nvPr>
            <p:ph type="dt" sz="half" idx="10"/>
          </p:nvPr>
        </p:nvSpPr>
        <p:spPr/>
        <p:txBody>
          <a:bodyPr/>
          <a:lstStyle/>
          <a:p>
            <a:r>
              <a:rPr lang="fi-FI" smtClean="0">
                <a:solidFill>
                  <a:prstClr val="black">
                    <a:tint val="75000"/>
                  </a:prstClr>
                </a:solidFill>
              </a:rPr>
              <a:t>3.2.2016</a:t>
            </a: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 Arkistolaitos </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10857B-FE13-434A-BF63-EAFC18DA1BA0}" type="slidenum">
              <a:rPr lang="en-US" smtClean="0">
                <a:solidFill>
                  <a:prstClr val="black">
                    <a:tint val="75000"/>
                  </a:prstClr>
                </a:solidFill>
              </a:rPr>
              <a:pPr/>
              <a:t>‹#›</a:t>
            </a:fld>
            <a:endParaRPr lang="en-US">
              <a:solidFill>
                <a:prstClr val="black">
                  <a:tint val="75000"/>
                </a:prstClr>
              </a:solidFill>
            </a:endParaRPr>
          </a:p>
        </p:txBody>
      </p:sp>
      <p:pic>
        <p:nvPicPr>
          <p:cNvPr id="8" name="Picture 7"/>
          <p:cNvPicPr>
            <a:picLocks noChangeAspect="1"/>
          </p:cNvPicPr>
          <p:nvPr userDrawn="1"/>
        </p:nvPicPr>
        <p:blipFill>
          <a:blip r:embed="rId2"/>
          <a:stretch>
            <a:fillRect/>
          </a:stretch>
        </p:blipFill>
        <p:spPr>
          <a:xfrm>
            <a:off x="457200" y="274638"/>
            <a:ext cx="2608898" cy="523875"/>
          </a:xfrm>
          <a:prstGeom prst="rect">
            <a:avLst/>
          </a:prstGeom>
        </p:spPr>
      </p:pic>
    </p:spTree>
    <p:extLst>
      <p:ext uri="{BB962C8B-B14F-4D97-AF65-F5344CB8AC3E}">
        <p14:creationId xmlns:p14="http://schemas.microsoft.com/office/powerpoint/2010/main" val="38081693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Section Header">
    <p:spTree>
      <p:nvGrpSpPr>
        <p:cNvPr id="1" name=""/>
        <p:cNvGrpSpPr/>
        <p:nvPr/>
      </p:nvGrpSpPr>
      <p:grpSpPr>
        <a:xfrm>
          <a:off x="0" y="0"/>
          <a:ext cx="0" cy="0"/>
          <a:chOff x="0" y="0"/>
          <a:chExt cx="0" cy="0"/>
        </a:xfrm>
      </p:grpSpPr>
      <p:sp>
        <p:nvSpPr>
          <p:cNvPr id="7" name="Content Placeholder 2"/>
          <p:cNvSpPr>
            <a:spLocks noGrp="1"/>
          </p:cNvSpPr>
          <p:nvPr>
            <p:ph sz="half" idx="1"/>
          </p:nvPr>
        </p:nvSpPr>
        <p:spPr>
          <a:xfrm>
            <a:off x="1041400" y="1625600"/>
            <a:ext cx="7645400" cy="3929063"/>
          </a:xfrm>
          <a:prstGeom prst="rect">
            <a:avLst/>
          </a:prstGeom>
        </p:spPr>
        <p:txBody>
          <a:bodyPr/>
          <a:lstStyle>
            <a:lvl1pPr marL="0">
              <a:buClr>
                <a:srgbClr val="5297B0"/>
              </a:buClr>
              <a:defRPr sz="2000">
                <a:solidFill>
                  <a:schemeClr val="tx1">
                    <a:lumMod val="65000"/>
                    <a:lumOff val="35000"/>
                  </a:schemeClr>
                </a:solidFill>
                <a:latin typeface="Verdana"/>
              </a:defRPr>
            </a:lvl1pPr>
            <a:lvl2pPr marL="831600">
              <a:buClr>
                <a:srgbClr val="5297B0"/>
              </a:buClr>
              <a:buFont typeface="Arial"/>
              <a:buChar char="•"/>
              <a:defRPr sz="1800" baseline="0">
                <a:solidFill>
                  <a:schemeClr val="tx1">
                    <a:lumMod val="65000"/>
                    <a:lumOff val="35000"/>
                  </a:schemeClr>
                </a:solidFill>
                <a:latin typeface="Verdana"/>
              </a:defRPr>
            </a:lvl2pPr>
            <a:lvl3pPr marL="1324800">
              <a:buClr>
                <a:srgbClr val="5297B0"/>
              </a:buClr>
              <a:defRPr sz="1600" baseline="0">
                <a:solidFill>
                  <a:schemeClr val="tx1">
                    <a:lumMod val="65000"/>
                    <a:lumOff val="35000"/>
                  </a:schemeClr>
                </a:solidFill>
                <a:latin typeface="Verdana"/>
              </a:defRPr>
            </a:lvl3pPr>
            <a:lvl4pPr>
              <a:defRPr sz="1800"/>
            </a:lvl4pPr>
            <a:lvl5pPr>
              <a:defRPr sz="1800"/>
            </a:lvl5pPr>
            <a:lvl6pPr>
              <a:defRPr sz="1800"/>
            </a:lvl6pPr>
            <a:lvl7pPr>
              <a:defRPr sz="1800"/>
            </a:lvl7pPr>
            <a:lvl8pPr>
              <a:defRPr sz="1800"/>
            </a:lvl8pPr>
            <a:lvl9pPr>
              <a:defRPr sz="1800"/>
            </a:lvl9pPr>
          </a:lstStyle>
          <a:p>
            <a:pPr lvl="0"/>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text</a:t>
            </a:r>
            <a:r>
              <a:rPr lang="fi-FI" dirty="0" smtClean="0"/>
              <a:t> </a:t>
            </a:r>
            <a:r>
              <a:rPr lang="fi-FI" dirty="0" err="1" smtClean="0"/>
              <a:t>styles</a:t>
            </a:r>
            <a:endParaRPr lang="fi-FI" dirty="0" smtClean="0"/>
          </a:p>
          <a:p>
            <a:pPr lvl="1"/>
            <a:r>
              <a:rPr lang="fi-FI" dirty="0" err="1" smtClean="0"/>
              <a:t>Second</a:t>
            </a:r>
            <a:r>
              <a:rPr lang="fi-FI" dirty="0" smtClean="0"/>
              <a:t> </a:t>
            </a:r>
            <a:r>
              <a:rPr lang="fi-FI" dirty="0" err="1" smtClean="0"/>
              <a:t>level</a:t>
            </a:r>
            <a:endParaRPr lang="fi-FI" dirty="0" smtClean="0"/>
          </a:p>
          <a:p>
            <a:pPr lvl="2"/>
            <a:r>
              <a:rPr lang="fi-FI" dirty="0" err="1" smtClean="0"/>
              <a:t>Third</a:t>
            </a:r>
            <a:r>
              <a:rPr lang="fi-FI" dirty="0" smtClean="0"/>
              <a:t> </a:t>
            </a:r>
            <a:r>
              <a:rPr lang="fi-FI" dirty="0" err="1" smtClean="0"/>
              <a:t>level</a:t>
            </a:r>
            <a:endParaRPr lang="fi-FI" dirty="0" smtClean="0"/>
          </a:p>
        </p:txBody>
      </p:sp>
      <p:sp>
        <p:nvSpPr>
          <p:cNvPr id="4" name="Title 1"/>
          <p:cNvSpPr>
            <a:spLocks noGrp="1"/>
          </p:cNvSpPr>
          <p:nvPr>
            <p:ph type="title"/>
          </p:nvPr>
        </p:nvSpPr>
        <p:spPr>
          <a:xfrm>
            <a:off x="1041400" y="698500"/>
            <a:ext cx="7645400" cy="1143000"/>
          </a:xfrm>
          <a:prstGeom prst="rect">
            <a:avLst/>
          </a:prstGeom>
        </p:spPr>
        <p:txBody>
          <a:bodyPr/>
          <a:lstStyle>
            <a:lvl1pPr algn="l">
              <a:defRPr sz="4000">
                <a:solidFill>
                  <a:srgbClr val="5297B0"/>
                </a:solidFill>
                <a:latin typeface="Helvetica 75 Bold"/>
              </a:defRPr>
            </a:lvl1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title</a:t>
            </a:r>
            <a:r>
              <a:rPr lang="fi-FI" dirty="0" smtClean="0"/>
              <a:t> </a:t>
            </a:r>
            <a:r>
              <a:rPr lang="fi-FI" dirty="0" err="1" smtClean="0"/>
              <a:t>style</a:t>
            </a:r>
            <a:endParaRPr lang="fi-FI" dirty="0"/>
          </a:p>
        </p:txBody>
      </p:sp>
    </p:spTree>
    <p:extLst>
      <p:ext uri="{BB962C8B-B14F-4D97-AF65-F5344CB8AC3E}">
        <p14:creationId xmlns:p14="http://schemas.microsoft.com/office/powerpoint/2010/main" val="385583326"/>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yksi palsta">
    <p:spTree>
      <p:nvGrpSpPr>
        <p:cNvPr id="1" name=""/>
        <p:cNvGrpSpPr/>
        <p:nvPr/>
      </p:nvGrpSpPr>
      <p:grpSpPr>
        <a:xfrm>
          <a:off x="0" y="0"/>
          <a:ext cx="0" cy="0"/>
          <a:chOff x="0" y="0"/>
          <a:chExt cx="0" cy="0"/>
        </a:xfrm>
      </p:grpSpPr>
      <p:sp>
        <p:nvSpPr>
          <p:cNvPr id="2" name="Title 1"/>
          <p:cNvSpPr>
            <a:spLocks noGrp="1"/>
          </p:cNvSpPr>
          <p:nvPr>
            <p:ph type="title"/>
          </p:nvPr>
        </p:nvSpPr>
        <p:spPr>
          <a:xfrm>
            <a:off x="457200" y="1047748"/>
            <a:ext cx="8229600" cy="889001"/>
          </a:xfrm>
        </p:spPr>
        <p:txBody>
          <a:bodyPr/>
          <a:lstStyle>
            <a:lvl1pPr>
              <a:defRPr b="1">
                <a:solidFill>
                  <a:srgbClr val="3A0F2A"/>
                </a:solidFill>
              </a:defRPr>
            </a:lvl1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title</a:t>
            </a:r>
            <a:r>
              <a:rPr lang="fi-FI" dirty="0" smtClean="0"/>
              <a:t> </a:t>
            </a:r>
            <a:r>
              <a:rPr lang="fi-FI" dirty="0" err="1" smtClean="0"/>
              <a:t>style</a:t>
            </a:r>
            <a:endParaRPr lang="en-US" dirty="0"/>
          </a:p>
        </p:txBody>
      </p:sp>
      <p:sp>
        <p:nvSpPr>
          <p:cNvPr id="3" name="Content Placeholder 2"/>
          <p:cNvSpPr>
            <a:spLocks noGrp="1"/>
          </p:cNvSpPr>
          <p:nvPr>
            <p:ph idx="1"/>
          </p:nvPr>
        </p:nvSpPr>
        <p:spPr>
          <a:xfrm>
            <a:off x="457200" y="2063751"/>
            <a:ext cx="8229600" cy="3798883"/>
          </a:xfrm>
        </p:spPr>
        <p:txBody>
          <a:bodyPr/>
          <a:lstStyle>
            <a:lvl1pPr>
              <a:defRPr>
                <a:solidFill>
                  <a:srgbClr val="313231"/>
                </a:solidFill>
              </a:defRPr>
            </a:lvl1pPr>
            <a:lvl2pPr>
              <a:defRPr>
                <a:solidFill>
                  <a:srgbClr val="313231"/>
                </a:solidFill>
              </a:defRPr>
            </a:lvl2pPr>
            <a:lvl3pPr>
              <a:defRPr>
                <a:solidFill>
                  <a:srgbClr val="313231"/>
                </a:solidFill>
              </a:defRPr>
            </a:lvl3pPr>
            <a:lvl4pPr>
              <a:defRPr>
                <a:solidFill>
                  <a:srgbClr val="313231"/>
                </a:solidFill>
              </a:defRPr>
            </a:lvl4pPr>
            <a:lvl5pPr>
              <a:defRPr>
                <a:solidFill>
                  <a:srgbClr val="313231"/>
                </a:solidFill>
              </a:defRPr>
            </a:lvl5pPr>
          </a:lstStyle>
          <a:p>
            <a:pPr lvl="0"/>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text</a:t>
            </a:r>
            <a:r>
              <a:rPr lang="fi-FI" dirty="0" smtClean="0"/>
              <a:t> </a:t>
            </a:r>
            <a:r>
              <a:rPr lang="fi-FI" dirty="0" err="1" smtClean="0"/>
              <a:t>styles</a:t>
            </a:r>
            <a:endParaRPr lang="fi-FI" dirty="0" smtClean="0"/>
          </a:p>
          <a:p>
            <a:pPr lvl="1"/>
            <a:r>
              <a:rPr lang="fi-FI" dirty="0" smtClean="0"/>
              <a:t>Second </a:t>
            </a:r>
            <a:r>
              <a:rPr lang="fi-FI" dirty="0" err="1" smtClean="0"/>
              <a:t>level</a:t>
            </a:r>
            <a:endParaRPr lang="fi-FI" dirty="0" smtClean="0"/>
          </a:p>
          <a:p>
            <a:pPr lvl="2"/>
            <a:r>
              <a:rPr lang="fi-FI" dirty="0" smtClean="0"/>
              <a:t>Third </a:t>
            </a:r>
            <a:r>
              <a:rPr lang="fi-FI" dirty="0" err="1" smtClean="0"/>
              <a:t>level</a:t>
            </a:r>
            <a:endParaRPr lang="fi-FI" dirty="0" smtClean="0"/>
          </a:p>
          <a:p>
            <a:pPr lvl="3"/>
            <a:r>
              <a:rPr lang="fi-FI" dirty="0" err="1" smtClean="0"/>
              <a:t>Fourth</a:t>
            </a:r>
            <a:r>
              <a:rPr lang="fi-FI" dirty="0" smtClean="0"/>
              <a:t> </a:t>
            </a:r>
            <a:r>
              <a:rPr lang="fi-FI" dirty="0" err="1" smtClean="0"/>
              <a:t>level</a:t>
            </a:r>
            <a:endParaRPr lang="fi-FI" dirty="0" smtClean="0"/>
          </a:p>
          <a:p>
            <a:pPr lvl="4"/>
            <a:r>
              <a:rPr lang="fi-FI" dirty="0" err="1" smtClean="0"/>
              <a:t>Fifth</a:t>
            </a:r>
            <a:r>
              <a:rPr lang="fi-FI" dirty="0" smtClean="0"/>
              <a:t> </a:t>
            </a:r>
            <a:r>
              <a:rPr lang="fi-FI" dirty="0" err="1" smtClean="0"/>
              <a:t>level</a:t>
            </a:r>
            <a:endParaRPr lang="en-US" dirty="0"/>
          </a:p>
        </p:txBody>
      </p:sp>
      <p:sp>
        <p:nvSpPr>
          <p:cNvPr id="4" name="Date Placeholder 3"/>
          <p:cNvSpPr>
            <a:spLocks noGrp="1"/>
          </p:cNvSpPr>
          <p:nvPr>
            <p:ph type="dt" sz="half" idx="10"/>
          </p:nvPr>
        </p:nvSpPr>
        <p:spPr/>
        <p:txBody>
          <a:bodyPr/>
          <a:lstStyle/>
          <a:p>
            <a:r>
              <a:rPr lang="fi-FI" smtClean="0">
                <a:solidFill>
                  <a:prstClr val="black">
                    <a:tint val="75000"/>
                  </a:prstClr>
                </a:solidFill>
              </a:rPr>
              <a:t>3.2.2016</a:t>
            </a: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 Arkistolaitos </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10857B-FE13-434A-BF63-EAFC18DA1BA0}" type="slidenum">
              <a:rPr lang="en-US" smtClean="0">
                <a:solidFill>
                  <a:prstClr val="black">
                    <a:tint val="75000"/>
                  </a:prstClr>
                </a:solidFill>
              </a:rPr>
              <a:pPr/>
              <a:t>‹#›</a:t>
            </a:fld>
            <a:endParaRPr lang="en-US">
              <a:solidFill>
                <a:prstClr val="black">
                  <a:tint val="75000"/>
                </a:prstClr>
              </a:solidFill>
            </a:endParaRPr>
          </a:p>
        </p:txBody>
      </p:sp>
      <p:pic>
        <p:nvPicPr>
          <p:cNvPr id="12" name="Picture 11"/>
          <p:cNvPicPr>
            <a:picLocks noChangeAspect="1"/>
          </p:cNvPicPr>
          <p:nvPr userDrawn="1"/>
        </p:nvPicPr>
        <p:blipFill>
          <a:blip r:embed="rId2"/>
          <a:stretch>
            <a:fillRect/>
          </a:stretch>
        </p:blipFill>
        <p:spPr>
          <a:xfrm>
            <a:off x="0" y="1047747"/>
            <a:ext cx="424296" cy="889001"/>
          </a:xfrm>
          <a:prstGeom prst="rect">
            <a:avLst/>
          </a:prstGeom>
        </p:spPr>
      </p:pic>
      <p:pic>
        <p:nvPicPr>
          <p:cNvPr id="13" name="Picture 12"/>
          <p:cNvPicPr>
            <a:picLocks noChangeAspect="1"/>
          </p:cNvPicPr>
          <p:nvPr userDrawn="1"/>
        </p:nvPicPr>
        <p:blipFill>
          <a:blip r:embed="rId3"/>
          <a:stretch>
            <a:fillRect/>
          </a:stretch>
        </p:blipFill>
        <p:spPr>
          <a:xfrm>
            <a:off x="457200" y="274638"/>
            <a:ext cx="2608898" cy="523875"/>
          </a:xfrm>
          <a:prstGeom prst="rect">
            <a:avLst/>
          </a:prstGeom>
        </p:spPr>
      </p:pic>
    </p:spTree>
    <p:extLst>
      <p:ext uri="{BB962C8B-B14F-4D97-AF65-F5344CB8AC3E}">
        <p14:creationId xmlns:p14="http://schemas.microsoft.com/office/powerpoint/2010/main" val="126701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Yksi palsta">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47749"/>
            <a:ext cx="8229600" cy="4814886"/>
          </a:xfrm>
        </p:spPr>
        <p:txBody>
          <a:bodyPr/>
          <a:lstStyle>
            <a:lvl1pPr>
              <a:defRPr>
                <a:solidFill>
                  <a:srgbClr val="313231"/>
                </a:solidFill>
              </a:defRPr>
            </a:lvl1pPr>
            <a:lvl2pPr>
              <a:defRPr>
                <a:solidFill>
                  <a:srgbClr val="313231"/>
                </a:solidFill>
              </a:defRPr>
            </a:lvl2pPr>
            <a:lvl3pPr>
              <a:defRPr>
                <a:solidFill>
                  <a:srgbClr val="313231"/>
                </a:solidFill>
              </a:defRPr>
            </a:lvl3pPr>
            <a:lvl4pPr>
              <a:defRPr>
                <a:solidFill>
                  <a:srgbClr val="313231"/>
                </a:solidFill>
              </a:defRPr>
            </a:lvl4pPr>
            <a:lvl5pPr>
              <a:defRPr>
                <a:solidFill>
                  <a:srgbClr val="313231"/>
                </a:solidFill>
              </a:defRPr>
            </a:lvl5pPr>
          </a:lstStyle>
          <a:p>
            <a:pPr lvl="0"/>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text</a:t>
            </a:r>
            <a:r>
              <a:rPr lang="fi-FI" dirty="0" smtClean="0"/>
              <a:t> </a:t>
            </a:r>
            <a:r>
              <a:rPr lang="fi-FI" dirty="0" err="1" smtClean="0"/>
              <a:t>styles</a:t>
            </a:r>
            <a:endParaRPr lang="fi-FI" dirty="0" smtClean="0"/>
          </a:p>
          <a:p>
            <a:pPr lvl="1"/>
            <a:r>
              <a:rPr lang="fi-FI" dirty="0" smtClean="0"/>
              <a:t>Second </a:t>
            </a:r>
            <a:r>
              <a:rPr lang="fi-FI" dirty="0" err="1" smtClean="0"/>
              <a:t>level</a:t>
            </a:r>
            <a:endParaRPr lang="fi-FI" dirty="0" smtClean="0"/>
          </a:p>
          <a:p>
            <a:pPr lvl="2"/>
            <a:r>
              <a:rPr lang="fi-FI" dirty="0" smtClean="0"/>
              <a:t>Third </a:t>
            </a:r>
            <a:r>
              <a:rPr lang="fi-FI" dirty="0" err="1" smtClean="0"/>
              <a:t>level</a:t>
            </a:r>
            <a:endParaRPr lang="fi-FI" dirty="0" smtClean="0"/>
          </a:p>
          <a:p>
            <a:pPr lvl="3"/>
            <a:r>
              <a:rPr lang="fi-FI" dirty="0" err="1" smtClean="0"/>
              <a:t>Fourth</a:t>
            </a:r>
            <a:r>
              <a:rPr lang="fi-FI" dirty="0" smtClean="0"/>
              <a:t> </a:t>
            </a:r>
            <a:r>
              <a:rPr lang="fi-FI" dirty="0" err="1" smtClean="0"/>
              <a:t>level</a:t>
            </a:r>
            <a:endParaRPr lang="fi-FI" dirty="0" smtClean="0"/>
          </a:p>
          <a:p>
            <a:pPr lvl="4"/>
            <a:r>
              <a:rPr lang="fi-FI" dirty="0" err="1" smtClean="0"/>
              <a:t>Fifth</a:t>
            </a:r>
            <a:r>
              <a:rPr lang="fi-FI" dirty="0" smtClean="0"/>
              <a:t> </a:t>
            </a:r>
            <a:r>
              <a:rPr lang="fi-FI" dirty="0" err="1" smtClean="0"/>
              <a:t>level</a:t>
            </a:r>
            <a:endParaRPr lang="en-US" dirty="0"/>
          </a:p>
        </p:txBody>
      </p:sp>
      <p:sp>
        <p:nvSpPr>
          <p:cNvPr id="4" name="Date Placeholder 3"/>
          <p:cNvSpPr>
            <a:spLocks noGrp="1"/>
          </p:cNvSpPr>
          <p:nvPr>
            <p:ph type="dt" sz="half" idx="10"/>
          </p:nvPr>
        </p:nvSpPr>
        <p:spPr/>
        <p:txBody>
          <a:bodyPr/>
          <a:lstStyle/>
          <a:p>
            <a:r>
              <a:rPr lang="fi-FI" smtClean="0">
                <a:solidFill>
                  <a:prstClr val="black">
                    <a:tint val="75000"/>
                  </a:prstClr>
                </a:solidFill>
              </a:rPr>
              <a:t>3.2.2016</a:t>
            </a: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 Arkistolaitos </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10857B-FE13-434A-BF63-EAFC18DA1BA0}" type="slidenum">
              <a:rPr lang="en-US" smtClean="0">
                <a:solidFill>
                  <a:prstClr val="black">
                    <a:tint val="75000"/>
                  </a:prstClr>
                </a:solidFill>
              </a:rPr>
              <a:pPr/>
              <a:t>‹#›</a:t>
            </a:fld>
            <a:endParaRPr lang="en-US">
              <a:solidFill>
                <a:prstClr val="black">
                  <a:tint val="75000"/>
                </a:prstClr>
              </a:solidFill>
            </a:endParaRPr>
          </a:p>
        </p:txBody>
      </p:sp>
      <p:pic>
        <p:nvPicPr>
          <p:cNvPr id="12" name="Picture 11"/>
          <p:cNvPicPr>
            <a:picLocks noChangeAspect="1"/>
          </p:cNvPicPr>
          <p:nvPr userDrawn="1"/>
        </p:nvPicPr>
        <p:blipFill>
          <a:blip r:embed="rId2"/>
          <a:stretch>
            <a:fillRect/>
          </a:stretch>
        </p:blipFill>
        <p:spPr>
          <a:xfrm>
            <a:off x="0" y="1047747"/>
            <a:ext cx="424296" cy="889001"/>
          </a:xfrm>
          <a:prstGeom prst="rect">
            <a:avLst/>
          </a:prstGeom>
        </p:spPr>
      </p:pic>
      <p:pic>
        <p:nvPicPr>
          <p:cNvPr id="13" name="Picture 12"/>
          <p:cNvPicPr>
            <a:picLocks noChangeAspect="1"/>
          </p:cNvPicPr>
          <p:nvPr userDrawn="1"/>
        </p:nvPicPr>
        <p:blipFill>
          <a:blip r:embed="rId3"/>
          <a:stretch>
            <a:fillRect/>
          </a:stretch>
        </p:blipFill>
        <p:spPr>
          <a:xfrm>
            <a:off x="457200" y="274638"/>
            <a:ext cx="2608898" cy="523875"/>
          </a:xfrm>
          <a:prstGeom prst="rect">
            <a:avLst/>
          </a:prstGeom>
        </p:spPr>
      </p:pic>
    </p:spTree>
    <p:extLst>
      <p:ext uri="{BB962C8B-B14F-4D97-AF65-F5344CB8AC3E}">
        <p14:creationId xmlns:p14="http://schemas.microsoft.com/office/powerpoint/2010/main" val="2072910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Välileht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fi-FI"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31323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text</a:t>
            </a:r>
            <a:r>
              <a:rPr lang="fi-FI" dirty="0" smtClean="0"/>
              <a:t> </a:t>
            </a:r>
            <a:r>
              <a:rPr lang="fi-FI" dirty="0" err="1" smtClean="0"/>
              <a:t>styles</a:t>
            </a:r>
            <a:endParaRPr lang="fi-FI" dirty="0" smtClean="0"/>
          </a:p>
        </p:txBody>
      </p:sp>
      <p:sp>
        <p:nvSpPr>
          <p:cNvPr id="4" name="Date Placeholder 3"/>
          <p:cNvSpPr>
            <a:spLocks noGrp="1"/>
          </p:cNvSpPr>
          <p:nvPr>
            <p:ph type="dt" sz="half" idx="10"/>
          </p:nvPr>
        </p:nvSpPr>
        <p:spPr/>
        <p:txBody>
          <a:bodyPr/>
          <a:lstStyle/>
          <a:p>
            <a:r>
              <a:rPr lang="fi-FI" smtClean="0">
                <a:solidFill>
                  <a:prstClr val="black">
                    <a:tint val="75000"/>
                  </a:prstClr>
                </a:solidFill>
              </a:rPr>
              <a:t>3.2.2016</a:t>
            </a: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 Arkistolaitos </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10857B-FE13-434A-BF63-EAFC18DA1BA0}" type="slidenum">
              <a:rPr lang="en-US" smtClean="0">
                <a:solidFill>
                  <a:prstClr val="black">
                    <a:tint val="75000"/>
                  </a:prstClr>
                </a:solidFill>
              </a:rPr>
              <a:pPr/>
              <a:t>‹#›</a:t>
            </a:fld>
            <a:endParaRPr lang="en-US">
              <a:solidFill>
                <a:prstClr val="black">
                  <a:tint val="75000"/>
                </a:prstClr>
              </a:solidFill>
            </a:endParaRPr>
          </a:p>
        </p:txBody>
      </p:sp>
      <p:pic>
        <p:nvPicPr>
          <p:cNvPr id="7" name="Picture 6"/>
          <p:cNvPicPr>
            <a:picLocks noChangeAspect="1"/>
          </p:cNvPicPr>
          <p:nvPr userDrawn="1"/>
        </p:nvPicPr>
        <p:blipFill>
          <a:blip r:embed="rId2"/>
          <a:stretch>
            <a:fillRect/>
          </a:stretch>
        </p:blipFill>
        <p:spPr>
          <a:xfrm>
            <a:off x="457200" y="274638"/>
            <a:ext cx="2608898" cy="523875"/>
          </a:xfrm>
          <a:prstGeom prst="rect">
            <a:avLst/>
          </a:prstGeom>
        </p:spPr>
      </p:pic>
    </p:spTree>
    <p:extLst>
      <p:ext uri="{BB962C8B-B14F-4D97-AF65-F5344CB8AC3E}">
        <p14:creationId xmlns:p14="http://schemas.microsoft.com/office/powerpoint/2010/main" val="965572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Otsikko ja kaksi palsta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3A0F2A"/>
                </a:solidFill>
              </a:defRPr>
            </a:lvl1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title</a:t>
            </a:r>
            <a:r>
              <a:rPr lang="fi-FI" dirty="0" smtClean="0"/>
              <a:t> </a:t>
            </a:r>
            <a:r>
              <a:rPr lang="fi-FI" dirty="0" err="1" smtClean="0"/>
              <a:t>style</a:t>
            </a:r>
            <a:endParaRPr lang="en-US" dirty="0"/>
          </a:p>
        </p:txBody>
      </p:sp>
      <p:sp>
        <p:nvSpPr>
          <p:cNvPr id="3" name="Content Placeholder 2"/>
          <p:cNvSpPr>
            <a:spLocks noGrp="1"/>
          </p:cNvSpPr>
          <p:nvPr>
            <p:ph sz="half" idx="1"/>
          </p:nvPr>
        </p:nvSpPr>
        <p:spPr>
          <a:xfrm>
            <a:off x="457200" y="2063751"/>
            <a:ext cx="4038600" cy="3798884"/>
          </a:xfrm>
        </p:spPr>
        <p:txBody>
          <a:bodyPr/>
          <a:lstStyle>
            <a:lvl1pPr>
              <a:defRPr sz="2800">
                <a:solidFill>
                  <a:srgbClr val="313231"/>
                </a:solidFill>
              </a:defRPr>
            </a:lvl1pPr>
            <a:lvl2pPr>
              <a:defRPr sz="2400">
                <a:solidFill>
                  <a:srgbClr val="313231"/>
                </a:solidFill>
              </a:defRPr>
            </a:lvl2pPr>
            <a:lvl3pPr>
              <a:defRPr sz="2000">
                <a:solidFill>
                  <a:srgbClr val="313231"/>
                </a:solidFill>
              </a:defRPr>
            </a:lvl3pPr>
            <a:lvl4pPr>
              <a:defRPr sz="1800">
                <a:solidFill>
                  <a:srgbClr val="313231"/>
                </a:solidFill>
              </a:defRPr>
            </a:lvl4pPr>
            <a:lvl5pPr>
              <a:defRPr sz="1800">
                <a:solidFill>
                  <a:srgbClr val="313231"/>
                </a:solidFill>
              </a:defRPr>
            </a:lvl5pPr>
            <a:lvl6pPr>
              <a:defRPr sz="1800"/>
            </a:lvl6pPr>
            <a:lvl7pPr>
              <a:defRPr sz="1800"/>
            </a:lvl7pPr>
            <a:lvl8pPr>
              <a:defRPr sz="1800"/>
            </a:lvl8pPr>
            <a:lvl9pPr>
              <a:defRPr sz="1800"/>
            </a:lvl9pPr>
          </a:lstStyle>
          <a:p>
            <a:pPr lvl="0"/>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text</a:t>
            </a:r>
            <a:r>
              <a:rPr lang="fi-FI" dirty="0" smtClean="0"/>
              <a:t> </a:t>
            </a:r>
            <a:r>
              <a:rPr lang="fi-FI" dirty="0" err="1" smtClean="0"/>
              <a:t>styles</a:t>
            </a:r>
            <a:endParaRPr lang="fi-FI" dirty="0" smtClean="0"/>
          </a:p>
          <a:p>
            <a:pPr lvl="1"/>
            <a:r>
              <a:rPr lang="fi-FI" dirty="0" smtClean="0"/>
              <a:t>Second </a:t>
            </a:r>
            <a:r>
              <a:rPr lang="fi-FI" dirty="0" err="1" smtClean="0"/>
              <a:t>level</a:t>
            </a:r>
            <a:endParaRPr lang="fi-FI" dirty="0" smtClean="0"/>
          </a:p>
          <a:p>
            <a:pPr lvl="2"/>
            <a:r>
              <a:rPr lang="fi-FI" dirty="0" smtClean="0"/>
              <a:t>Third </a:t>
            </a:r>
            <a:r>
              <a:rPr lang="fi-FI" dirty="0" err="1" smtClean="0"/>
              <a:t>level</a:t>
            </a:r>
            <a:endParaRPr lang="fi-FI" dirty="0" smtClean="0"/>
          </a:p>
          <a:p>
            <a:pPr lvl="3"/>
            <a:r>
              <a:rPr lang="fi-FI" dirty="0" err="1" smtClean="0"/>
              <a:t>Fourth</a:t>
            </a:r>
            <a:r>
              <a:rPr lang="fi-FI" dirty="0" smtClean="0"/>
              <a:t> </a:t>
            </a:r>
            <a:r>
              <a:rPr lang="fi-FI" dirty="0" err="1" smtClean="0"/>
              <a:t>level</a:t>
            </a:r>
            <a:endParaRPr lang="fi-FI" dirty="0" smtClean="0"/>
          </a:p>
          <a:p>
            <a:pPr lvl="4"/>
            <a:r>
              <a:rPr lang="fi-FI" dirty="0" err="1" smtClean="0"/>
              <a:t>Fifth</a:t>
            </a:r>
            <a:r>
              <a:rPr lang="fi-FI" dirty="0" smtClean="0"/>
              <a:t> </a:t>
            </a:r>
            <a:r>
              <a:rPr lang="fi-FI" dirty="0" err="1" smtClean="0"/>
              <a:t>level</a:t>
            </a:r>
            <a:endParaRPr lang="en-US" dirty="0"/>
          </a:p>
        </p:txBody>
      </p:sp>
      <p:sp>
        <p:nvSpPr>
          <p:cNvPr id="4" name="Content Placeholder 3"/>
          <p:cNvSpPr>
            <a:spLocks noGrp="1"/>
          </p:cNvSpPr>
          <p:nvPr>
            <p:ph sz="half" idx="2"/>
          </p:nvPr>
        </p:nvSpPr>
        <p:spPr>
          <a:xfrm>
            <a:off x="4648200" y="2063751"/>
            <a:ext cx="4038600" cy="3798884"/>
          </a:xfrm>
        </p:spPr>
        <p:txBody>
          <a:bodyPr/>
          <a:lstStyle>
            <a:lvl1pPr>
              <a:defRPr sz="2800">
                <a:solidFill>
                  <a:srgbClr val="313231"/>
                </a:solidFill>
              </a:defRPr>
            </a:lvl1pPr>
            <a:lvl2pPr>
              <a:defRPr sz="2400">
                <a:solidFill>
                  <a:srgbClr val="313231"/>
                </a:solidFill>
              </a:defRPr>
            </a:lvl2pPr>
            <a:lvl3pPr>
              <a:defRPr sz="2000">
                <a:solidFill>
                  <a:srgbClr val="313231"/>
                </a:solidFill>
              </a:defRPr>
            </a:lvl3pPr>
            <a:lvl4pPr>
              <a:defRPr sz="1800">
                <a:solidFill>
                  <a:srgbClr val="313231"/>
                </a:solidFill>
              </a:defRPr>
            </a:lvl4pPr>
            <a:lvl5pPr>
              <a:defRPr sz="1800">
                <a:solidFill>
                  <a:srgbClr val="313231"/>
                </a:solidFill>
              </a:defRPr>
            </a:lvl5pPr>
            <a:lvl6pPr>
              <a:defRPr sz="1800"/>
            </a:lvl6pPr>
            <a:lvl7pPr>
              <a:defRPr sz="1800"/>
            </a:lvl7pPr>
            <a:lvl8pPr>
              <a:defRPr sz="1800"/>
            </a:lvl8pPr>
            <a:lvl9pPr>
              <a:defRPr sz="1800"/>
            </a:lvl9pPr>
          </a:lstStyle>
          <a:p>
            <a:pPr lvl="0"/>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text</a:t>
            </a:r>
            <a:r>
              <a:rPr lang="fi-FI" dirty="0" smtClean="0"/>
              <a:t> </a:t>
            </a:r>
            <a:r>
              <a:rPr lang="fi-FI" dirty="0" err="1" smtClean="0"/>
              <a:t>styles</a:t>
            </a:r>
            <a:endParaRPr lang="fi-FI" dirty="0" smtClean="0"/>
          </a:p>
          <a:p>
            <a:pPr lvl="1"/>
            <a:r>
              <a:rPr lang="fi-FI" dirty="0" smtClean="0"/>
              <a:t>Second </a:t>
            </a:r>
            <a:r>
              <a:rPr lang="fi-FI" dirty="0" err="1" smtClean="0"/>
              <a:t>level</a:t>
            </a:r>
            <a:endParaRPr lang="fi-FI" dirty="0" smtClean="0"/>
          </a:p>
          <a:p>
            <a:pPr lvl="2"/>
            <a:r>
              <a:rPr lang="fi-FI" dirty="0" smtClean="0"/>
              <a:t>Third </a:t>
            </a:r>
            <a:r>
              <a:rPr lang="fi-FI" dirty="0" err="1" smtClean="0"/>
              <a:t>level</a:t>
            </a:r>
            <a:endParaRPr lang="fi-FI" dirty="0" smtClean="0"/>
          </a:p>
          <a:p>
            <a:pPr lvl="3"/>
            <a:r>
              <a:rPr lang="fi-FI" dirty="0" err="1" smtClean="0"/>
              <a:t>Fourth</a:t>
            </a:r>
            <a:r>
              <a:rPr lang="fi-FI" dirty="0" smtClean="0"/>
              <a:t> </a:t>
            </a:r>
            <a:r>
              <a:rPr lang="fi-FI" dirty="0" err="1" smtClean="0"/>
              <a:t>level</a:t>
            </a:r>
            <a:endParaRPr lang="fi-FI" dirty="0" smtClean="0"/>
          </a:p>
          <a:p>
            <a:pPr lvl="4"/>
            <a:r>
              <a:rPr lang="fi-FI" dirty="0" err="1" smtClean="0"/>
              <a:t>Fifth</a:t>
            </a:r>
            <a:r>
              <a:rPr lang="fi-FI" dirty="0" smtClean="0"/>
              <a:t> </a:t>
            </a:r>
            <a:r>
              <a:rPr lang="fi-FI" dirty="0" err="1" smtClean="0"/>
              <a:t>level</a:t>
            </a:r>
            <a:endParaRPr lang="en-US" dirty="0"/>
          </a:p>
        </p:txBody>
      </p:sp>
      <p:sp>
        <p:nvSpPr>
          <p:cNvPr id="5" name="Date Placeholder 4"/>
          <p:cNvSpPr>
            <a:spLocks noGrp="1"/>
          </p:cNvSpPr>
          <p:nvPr>
            <p:ph type="dt" sz="half" idx="10"/>
          </p:nvPr>
        </p:nvSpPr>
        <p:spPr/>
        <p:txBody>
          <a:bodyPr/>
          <a:lstStyle/>
          <a:p>
            <a:r>
              <a:rPr lang="fi-FI" smtClean="0">
                <a:solidFill>
                  <a:prstClr val="black">
                    <a:tint val="75000"/>
                  </a:prstClr>
                </a:solidFill>
              </a:rPr>
              <a:t>3.2.2016</a:t>
            </a:r>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 Arkistolaitos </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10857B-FE13-434A-BF63-EAFC18DA1BA0}" type="slidenum">
              <a:rPr lang="en-US" smtClean="0">
                <a:solidFill>
                  <a:prstClr val="black">
                    <a:tint val="75000"/>
                  </a:prstClr>
                </a:solidFill>
              </a:rPr>
              <a:pPr/>
              <a:t>‹#›</a:t>
            </a:fld>
            <a:endParaRPr lang="en-US">
              <a:solidFill>
                <a:prstClr val="black">
                  <a:tint val="75000"/>
                </a:prstClr>
              </a:solidFill>
            </a:endParaRPr>
          </a:p>
        </p:txBody>
      </p:sp>
      <p:pic>
        <p:nvPicPr>
          <p:cNvPr id="11" name="Picture 10"/>
          <p:cNvPicPr>
            <a:picLocks noChangeAspect="1"/>
          </p:cNvPicPr>
          <p:nvPr userDrawn="1"/>
        </p:nvPicPr>
        <p:blipFill>
          <a:blip r:embed="rId2"/>
          <a:stretch>
            <a:fillRect/>
          </a:stretch>
        </p:blipFill>
        <p:spPr>
          <a:xfrm>
            <a:off x="0" y="1047747"/>
            <a:ext cx="424296" cy="889001"/>
          </a:xfrm>
          <a:prstGeom prst="rect">
            <a:avLst/>
          </a:prstGeom>
        </p:spPr>
      </p:pic>
      <p:pic>
        <p:nvPicPr>
          <p:cNvPr id="12" name="Picture 11"/>
          <p:cNvPicPr>
            <a:picLocks noChangeAspect="1"/>
          </p:cNvPicPr>
          <p:nvPr userDrawn="1"/>
        </p:nvPicPr>
        <p:blipFill>
          <a:blip r:embed="rId3"/>
          <a:stretch>
            <a:fillRect/>
          </a:stretch>
        </p:blipFill>
        <p:spPr>
          <a:xfrm>
            <a:off x="457200" y="274638"/>
            <a:ext cx="2608898" cy="523875"/>
          </a:xfrm>
          <a:prstGeom prst="rect">
            <a:avLst/>
          </a:prstGeom>
        </p:spPr>
      </p:pic>
    </p:spTree>
    <p:extLst>
      <p:ext uri="{BB962C8B-B14F-4D97-AF65-F5344CB8AC3E}">
        <p14:creationId xmlns:p14="http://schemas.microsoft.com/office/powerpoint/2010/main" val="826836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Kaksi palstaa">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047747"/>
            <a:ext cx="4038600" cy="4814888"/>
          </a:xfrm>
        </p:spPr>
        <p:txBody>
          <a:bodyPr/>
          <a:lstStyle>
            <a:lvl1pPr>
              <a:defRPr sz="2800">
                <a:solidFill>
                  <a:srgbClr val="313231"/>
                </a:solidFill>
              </a:defRPr>
            </a:lvl1pPr>
            <a:lvl2pPr>
              <a:defRPr sz="2400">
                <a:solidFill>
                  <a:srgbClr val="313231"/>
                </a:solidFill>
              </a:defRPr>
            </a:lvl2pPr>
            <a:lvl3pPr>
              <a:defRPr sz="2000">
                <a:solidFill>
                  <a:srgbClr val="313231"/>
                </a:solidFill>
              </a:defRPr>
            </a:lvl3pPr>
            <a:lvl4pPr>
              <a:defRPr sz="1800">
                <a:solidFill>
                  <a:srgbClr val="313231"/>
                </a:solidFill>
              </a:defRPr>
            </a:lvl4pPr>
            <a:lvl5pPr>
              <a:defRPr sz="1800">
                <a:solidFill>
                  <a:srgbClr val="313231"/>
                </a:solidFill>
              </a:defRPr>
            </a:lvl5pPr>
            <a:lvl6pPr>
              <a:defRPr sz="1800"/>
            </a:lvl6pPr>
            <a:lvl7pPr>
              <a:defRPr sz="1800"/>
            </a:lvl7pPr>
            <a:lvl8pPr>
              <a:defRPr sz="1800"/>
            </a:lvl8pPr>
            <a:lvl9pPr>
              <a:defRPr sz="1800"/>
            </a:lvl9pPr>
          </a:lstStyle>
          <a:p>
            <a:pPr lvl="0"/>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text</a:t>
            </a:r>
            <a:r>
              <a:rPr lang="fi-FI" dirty="0" smtClean="0"/>
              <a:t> </a:t>
            </a:r>
            <a:r>
              <a:rPr lang="fi-FI" dirty="0" err="1" smtClean="0"/>
              <a:t>styles</a:t>
            </a:r>
            <a:endParaRPr lang="fi-FI" dirty="0" smtClean="0"/>
          </a:p>
          <a:p>
            <a:pPr lvl="1"/>
            <a:r>
              <a:rPr lang="fi-FI" dirty="0" smtClean="0"/>
              <a:t>Second </a:t>
            </a:r>
            <a:r>
              <a:rPr lang="fi-FI" dirty="0" err="1" smtClean="0"/>
              <a:t>level</a:t>
            </a:r>
            <a:endParaRPr lang="fi-FI" dirty="0" smtClean="0"/>
          </a:p>
          <a:p>
            <a:pPr lvl="2"/>
            <a:r>
              <a:rPr lang="fi-FI" dirty="0" smtClean="0"/>
              <a:t>Third </a:t>
            </a:r>
            <a:r>
              <a:rPr lang="fi-FI" dirty="0" err="1" smtClean="0"/>
              <a:t>level</a:t>
            </a:r>
            <a:endParaRPr lang="fi-FI" dirty="0" smtClean="0"/>
          </a:p>
          <a:p>
            <a:pPr lvl="3"/>
            <a:r>
              <a:rPr lang="fi-FI" dirty="0" err="1" smtClean="0"/>
              <a:t>Fourth</a:t>
            </a:r>
            <a:r>
              <a:rPr lang="fi-FI" dirty="0" smtClean="0"/>
              <a:t> </a:t>
            </a:r>
            <a:r>
              <a:rPr lang="fi-FI" dirty="0" err="1" smtClean="0"/>
              <a:t>level</a:t>
            </a:r>
            <a:endParaRPr lang="fi-FI" dirty="0" smtClean="0"/>
          </a:p>
          <a:p>
            <a:pPr lvl="4"/>
            <a:r>
              <a:rPr lang="fi-FI" dirty="0" err="1" smtClean="0"/>
              <a:t>Fifth</a:t>
            </a:r>
            <a:r>
              <a:rPr lang="fi-FI" dirty="0" smtClean="0"/>
              <a:t> </a:t>
            </a:r>
            <a:r>
              <a:rPr lang="fi-FI" dirty="0" err="1" smtClean="0"/>
              <a:t>level</a:t>
            </a:r>
            <a:endParaRPr lang="en-US" dirty="0"/>
          </a:p>
        </p:txBody>
      </p:sp>
      <p:sp>
        <p:nvSpPr>
          <p:cNvPr id="4" name="Content Placeholder 3"/>
          <p:cNvSpPr>
            <a:spLocks noGrp="1"/>
          </p:cNvSpPr>
          <p:nvPr>
            <p:ph sz="half" idx="2"/>
          </p:nvPr>
        </p:nvSpPr>
        <p:spPr>
          <a:xfrm>
            <a:off x="4648200" y="1047747"/>
            <a:ext cx="4038600" cy="4814888"/>
          </a:xfrm>
        </p:spPr>
        <p:txBody>
          <a:bodyPr/>
          <a:lstStyle>
            <a:lvl1pPr>
              <a:defRPr sz="2800">
                <a:solidFill>
                  <a:srgbClr val="313231"/>
                </a:solidFill>
              </a:defRPr>
            </a:lvl1pPr>
            <a:lvl2pPr>
              <a:defRPr sz="2400">
                <a:solidFill>
                  <a:srgbClr val="313231"/>
                </a:solidFill>
              </a:defRPr>
            </a:lvl2pPr>
            <a:lvl3pPr>
              <a:defRPr sz="2000">
                <a:solidFill>
                  <a:srgbClr val="313231"/>
                </a:solidFill>
              </a:defRPr>
            </a:lvl3pPr>
            <a:lvl4pPr>
              <a:defRPr sz="1800">
                <a:solidFill>
                  <a:srgbClr val="313231"/>
                </a:solidFill>
              </a:defRPr>
            </a:lvl4pPr>
            <a:lvl5pPr>
              <a:defRPr sz="1800">
                <a:solidFill>
                  <a:srgbClr val="313231"/>
                </a:solidFill>
              </a:defRPr>
            </a:lvl5pPr>
            <a:lvl6pPr>
              <a:defRPr sz="1800"/>
            </a:lvl6pPr>
            <a:lvl7pPr>
              <a:defRPr sz="1800"/>
            </a:lvl7pPr>
            <a:lvl8pPr>
              <a:defRPr sz="1800"/>
            </a:lvl8pPr>
            <a:lvl9pPr>
              <a:defRPr sz="1800"/>
            </a:lvl9pPr>
          </a:lstStyle>
          <a:p>
            <a:pPr lvl="0"/>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text</a:t>
            </a:r>
            <a:r>
              <a:rPr lang="fi-FI" dirty="0" smtClean="0"/>
              <a:t> </a:t>
            </a:r>
            <a:r>
              <a:rPr lang="fi-FI" dirty="0" err="1" smtClean="0"/>
              <a:t>styles</a:t>
            </a:r>
            <a:endParaRPr lang="fi-FI" dirty="0" smtClean="0"/>
          </a:p>
          <a:p>
            <a:pPr lvl="1"/>
            <a:r>
              <a:rPr lang="fi-FI" dirty="0" smtClean="0"/>
              <a:t>Second </a:t>
            </a:r>
            <a:r>
              <a:rPr lang="fi-FI" dirty="0" err="1" smtClean="0"/>
              <a:t>level</a:t>
            </a:r>
            <a:endParaRPr lang="fi-FI" dirty="0" smtClean="0"/>
          </a:p>
          <a:p>
            <a:pPr lvl="2"/>
            <a:r>
              <a:rPr lang="fi-FI" dirty="0" smtClean="0"/>
              <a:t>Third </a:t>
            </a:r>
            <a:r>
              <a:rPr lang="fi-FI" dirty="0" err="1" smtClean="0"/>
              <a:t>level</a:t>
            </a:r>
            <a:endParaRPr lang="fi-FI" dirty="0" smtClean="0"/>
          </a:p>
          <a:p>
            <a:pPr lvl="3"/>
            <a:r>
              <a:rPr lang="fi-FI" dirty="0" err="1" smtClean="0"/>
              <a:t>Fourth</a:t>
            </a:r>
            <a:r>
              <a:rPr lang="fi-FI" dirty="0" smtClean="0"/>
              <a:t> </a:t>
            </a:r>
            <a:r>
              <a:rPr lang="fi-FI" dirty="0" err="1" smtClean="0"/>
              <a:t>level</a:t>
            </a:r>
            <a:endParaRPr lang="fi-FI" dirty="0" smtClean="0"/>
          </a:p>
          <a:p>
            <a:pPr lvl="4"/>
            <a:r>
              <a:rPr lang="fi-FI" dirty="0" err="1" smtClean="0"/>
              <a:t>Fifth</a:t>
            </a:r>
            <a:r>
              <a:rPr lang="fi-FI" dirty="0" smtClean="0"/>
              <a:t> </a:t>
            </a:r>
            <a:r>
              <a:rPr lang="fi-FI" dirty="0" err="1" smtClean="0"/>
              <a:t>level</a:t>
            </a:r>
            <a:endParaRPr lang="en-US" dirty="0"/>
          </a:p>
        </p:txBody>
      </p:sp>
      <p:sp>
        <p:nvSpPr>
          <p:cNvPr id="5" name="Date Placeholder 4"/>
          <p:cNvSpPr>
            <a:spLocks noGrp="1"/>
          </p:cNvSpPr>
          <p:nvPr>
            <p:ph type="dt" sz="half" idx="10"/>
          </p:nvPr>
        </p:nvSpPr>
        <p:spPr/>
        <p:txBody>
          <a:bodyPr/>
          <a:lstStyle/>
          <a:p>
            <a:r>
              <a:rPr lang="fi-FI" smtClean="0">
                <a:solidFill>
                  <a:prstClr val="black">
                    <a:tint val="75000"/>
                  </a:prstClr>
                </a:solidFill>
              </a:rPr>
              <a:t>3.2.2016</a:t>
            </a:r>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 Arkistolaitos </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10857B-FE13-434A-BF63-EAFC18DA1BA0}" type="slidenum">
              <a:rPr lang="en-US" smtClean="0">
                <a:solidFill>
                  <a:prstClr val="black">
                    <a:tint val="75000"/>
                  </a:prstClr>
                </a:solidFill>
              </a:rPr>
              <a:pPr/>
              <a:t>‹#›</a:t>
            </a:fld>
            <a:endParaRPr lang="en-US">
              <a:solidFill>
                <a:prstClr val="black">
                  <a:tint val="75000"/>
                </a:prstClr>
              </a:solidFill>
            </a:endParaRPr>
          </a:p>
        </p:txBody>
      </p:sp>
      <p:pic>
        <p:nvPicPr>
          <p:cNvPr id="11" name="Picture 10"/>
          <p:cNvPicPr>
            <a:picLocks noChangeAspect="1"/>
          </p:cNvPicPr>
          <p:nvPr userDrawn="1"/>
        </p:nvPicPr>
        <p:blipFill>
          <a:blip r:embed="rId2"/>
          <a:stretch>
            <a:fillRect/>
          </a:stretch>
        </p:blipFill>
        <p:spPr>
          <a:xfrm>
            <a:off x="0" y="1047747"/>
            <a:ext cx="424296" cy="889001"/>
          </a:xfrm>
          <a:prstGeom prst="rect">
            <a:avLst/>
          </a:prstGeom>
        </p:spPr>
      </p:pic>
      <p:pic>
        <p:nvPicPr>
          <p:cNvPr id="12" name="Picture 11"/>
          <p:cNvPicPr>
            <a:picLocks noChangeAspect="1"/>
          </p:cNvPicPr>
          <p:nvPr userDrawn="1"/>
        </p:nvPicPr>
        <p:blipFill>
          <a:blip r:embed="rId3"/>
          <a:stretch>
            <a:fillRect/>
          </a:stretch>
        </p:blipFill>
        <p:spPr>
          <a:xfrm>
            <a:off x="457200" y="274638"/>
            <a:ext cx="2608898" cy="523875"/>
          </a:xfrm>
          <a:prstGeom prst="rect">
            <a:avLst/>
          </a:prstGeom>
        </p:spPr>
      </p:pic>
    </p:spTree>
    <p:extLst>
      <p:ext uri="{BB962C8B-B14F-4D97-AF65-F5344CB8AC3E}">
        <p14:creationId xmlns:p14="http://schemas.microsoft.com/office/powerpoint/2010/main" val="1658946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1047748"/>
            <a:ext cx="8229600" cy="889001"/>
          </a:xfrm>
        </p:spPr>
        <p:txBody>
          <a:bodyPr/>
          <a:lstStyle>
            <a:lvl1pPr>
              <a:defRPr b="1">
                <a:solidFill>
                  <a:srgbClr val="3A0F2A"/>
                </a:solidFill>
              </a:defRPr>
            </a:lvl1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title</a:t>
            </a:r>
            <a:r>
              <a:rPr lang="fi-FI" dirty="0" smtClean="0"/>
              <a:t> </a:t>
            </a:r>
            <a:r>
              <a:rPr lang="fi-FI" dirty="0" err="1" smtClean="0"/>
              <a:t>style</a:t>
            </a:r>
            <a:endParaRPr lang="en-US" dirty="0"/>
          </a:p>
        </p:txBody>
      </p:sp>
      <p:sp>
        <p:nvSpPr>
          <p:cNvPr id="3" name="Text Placeholder 2"/>
          <p:cNvSpPr>
            <a:spLocks noGrp="1"/>
          </p:cNvSpPr>
          <p:nvPr>
            <p:ph type="body" idx="1"/>
          </p:nvPr>
        </p:nvSpPr>
        <p:spPr>
          <a:xfrm>
            <a:off x="457200" y="2073277"/>
            <a:ext cx="4040188" cy="484184"/>
          </a:xfrm>
        </p:spPr>
        <p:txBody>
          <a:bodyPr anchor="b"/>
          <a:lstStyle>
            <a:lvl1pPr marL="0" indent="0">
              <a:buNone/>
              <a:defRPr sz="2400" b="1">
                <a:solidFill>
                  <a:srgbClr val="31323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text</a:t>
            </a:r>
            <a:r>
              <a:rPr lang="fi-FI" dirty="0" smtClean="0"/>
              <a:t> </a:t>
            </a:r>
            <a:r>
              <a:rPr lang="fi-FI" dirty="0" err="1" smtClean="0"/>
              <a:t>styles</a:t>
            </a:r>
            <a:endParaRPr lang="fi-FI" dirty="0" smtClean="0"/>
          </a:p>
        </p:txBody>
      </p:sp>
      <p:sp>
        <p:nvSpPr>
          <p:cNvPr id="4" name="Content Placeholder 3"/>
          <p:cNvSpPr>
            <a:spLocks noGrp="1"/>
          </p:cNvSpPr>
          <p:nvPr>
            <p:ph sz="half" idx="2"/>
          </p:nvPr>
        </p:nvSpPr>
        <p:spPr>
          <a:xfrm>
            <a:off x="457200" y="2684464"/>
            <a:ext cx="4040188" cy="3178172"/>
          </a:xfrm>
        </p:spPr>
        <p:txBody>
          <a:bodyPr/>
          <a:lstStyle>
            <a:lvl1pPr>
              <a:defRPr sz="2400">
                <a:solidFill>
                  <a:srgbClr val="313231"/>
                </a:solidFill>
              </a:defRPr>
            </a:lvl1pPr>
            <a:lvl2pPr>
              <a:defRPr sz="2000">
                <a:solidFill>
                  <a:srgbClr val="313231"/>
                </a:solidFill>
              </a:defRPr>
            </a:lvl2pPr>
            <a:lvl3pPr>
              <a:defRPr sz="1800">
                <a:solidFill>
                  <a:srgbClr val="313231"/>
                </a:solidFill>
              </a:defRPr>
            </a:lvl3pPr>
            <a:lvl4pPr>
              <a:defRPr sz="1600">
                <a:solidFill>
                  <a:srgbClr val="313231"/>
                </a:solidFill>
              </a:defRPr>
            </a:lvl4pPr>
            <a:lvl5pPr>
              <a:defRPr sz="1600">
                <a:solidFill>
                  <a:srgbClr val="313231"/>
                </a:solidFill>
              </a:defRPr>
            </a:lvl5pPr>
            <a:lvl6pPr>
              <a:defRPr sz="1600"/>
            </a:lvl6pPr>
            <a:lvl7pPr>
              <a:defRPr sz="1600"/>
            </a:lvl7pPr>
            <a:lvl8pPr>
              <a:defRPr sz="1600"/>
            </a:lvl8pPr>
            <a:lvl9pPr>
              <a:defRPr sz="1600"/>
            </a:lvl9pPr>
          </a:lstStyle>
          <a:p>
            <a:pPr lvl="0"/>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text</a:t>
            </a:r>
            <a:r>
              <a:rPr lang="fi-FI" dirty="0" smtClean="0"/>
              <a:t> </a:t>
            </a:r>
            <a:r>
              <a:rPr lang="fi-FI" dirty="0" err="1" smtClean="0"/>
              <a:t>styles</a:t>
            </a:r>
            <a:endParaRPr lang="fi-FI" dirty="0" smtClean="0"/>
          </a:p>
          <a:p>
            <a:pPr lvl="1"/>
            <a:r>
              <a:rPr lang="fi-FI" dirty="0" smtClean="0"/>
              <a:t>Second </a:t>
            </a:r>
            <a:r>
              <a:rPr lang="fi-FI" dirty="0" err="1" smtClean="0"/>
              <a:t>level</a:t>
            </a:r>
            <a:endParaRPr lang="fi-FI" dirty="0" smtClean="0"/>
          </a:p>
          <a:p>
            <a:pPr lvl="2"/>
            <a:r>
              <a:rPr lang="fi-FI" dirty="0" smtClean="0"/>
              <a:t>Third </a:t>
            </a:r>
            <a:r>
              <a:rPr lang="fi-FI" dirty="0" err="1" smtClean="0"/>
              <a:t>level</a:t>
            </a:r>
            <a:endParaRPr lang="fi-FI" dirty="0" smtClean="0"/>
          </a:p>
          <a:p>
            <a:pPr lvl="3"/>
            <a:r>
              <a:rPr lang="fi-FI" dirty="0" err="1" smtClean="0"/>
              <a:t>Fourth</a:t>
            </a:r>
            <a:r>
              <a:rPr lang="fi-FI" dirty="0" smtClean="0"/>
              <a:t> </a:t>
            </a:r>
            <a:r>
              <a:rPr lang="fi-FI" dirty="0" err="1" smtClean="0"/>
              <a:t>level</a:t>
            </a:r>
            <a:endParaRPr lang="fi-FI" dirty="0" smtClean="0"/>
          </a:p>
          <a:p>
            <a:pPr lvl="4"/>
            <a:r>
              <a:rPr lang="fi-FI" dirty="0" err="1" smtClean="0"/>
              <a:t>Fifth</a:t>
            </a:r>
            <a:r>
              <a:rPr lang="fi-FI" dirty="0" smtClean="0"/>
              <a:t> </a:t>
            </a:r>
            <a:r>
              <a:rPr lang="fi-FI" dirty="0" err="1" smtClean="0"/>
              <a:t>level</a:t>
            </a:r>
            <a:endParaRPr lang="en-US" dirty="0"/>
          </a:p>
        </p:txBody>
      </p:sp>
      <p:sp>
        <p:nvSpPr>
          <p:cNvPr id="5" name="Text Placeholder 4"/>
          <p:cNvSpPr>
            <a:spLocks noGrp="1"/>
          </p:cNvSpPr>
          <p:nvPr>
            <p:ph type="body" sz="quarter" idx="3"/>
          </p:nvPr>
        </p:nvSpPr>
        <p:spPr>
          <a:xfrm>
            <a:off x="4645025" y="2073277"/>
            <a:ext cx="4041775" cy="484184"/>
          </a:xfrm>
        </p:spPr>
        <p:txBody>
          <a:bodyPr anchor="b"/>
          <a:lstStyle>
            <a:lvl1pPr marL="0" indent="0">
              <a:buNone/>
              <a:defRPr sz="2400" b="1">
                <a:solidFill>
                  <a:srgbClr val="31323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text</a:t>
            </a:r>
            <a:r>
              <a:rPr lang="fi-FI" dirty="0" smtClean="0"/>
              <a:t> </a:t>
            </a:r>
            <a:r>
              <a:rPr lang="fi-FI" dirty="0" err="1" smtClean="0"/>
              <a:t>styles</a:t>
            </a:r>
            <a:endParaRPr lang="fi-FI" dirty="0" smtClean="0"/>
          </a:p>
        </p:txBody>
      </p:sp>
      <p:sp>
        <p:nvSpPr>
          <p:cNvPr id="6" name="Content Placeholder 5"/>
          <p:cNvSpPr>
            <a:spLocks noGrp="1"/>
          </p:cNvSpPr>
          <p:nvPr>
            <p:ph sz="quarter" idx="4"/>
          </p:nvPr>
        </p:nvSpPr>
        <p:spPr>
          <a:xfrm>
            <a:off x="4645025" y="2684464"/>
            <a:ext cx="4041775" cy="3178172"/>
          </a:xfrm>
        </p:spPr>
        <p:txBody>
          <a:bodyPr/>
          <a:lstStyle>
            <a:lvl1pPr>
              <a:defRPr sz="2400">
                <a:solidFill>
                  <a:srgbClr val="313231"/>
                </a:solidFill>
              </a:defRPr>
            </a:lvl1pPr>
            <a:lvl2pPr>
              <a:defRPr sz="2000">
                <a:solidFill>
                  <a:srgbClr val="313231"/>
                </a:solidFill>
              </a:defRPr>
            </a:lvl2pPr>
            <a:lvl3pPr>
              <a:defRPr sz="1800">
                <a:solidFill>
                  <a:srgbClr val="313231"/>
                </a:solidFill>
              </a:defRPr>
            </a:lvl3pPr>
            <a:lvl4pPr>
              <a:defRPr sz="1600">
                <a:solidFill>
                  <a:srgbClr val="313231"/>
                </a:solidFill>
              </a:defRPr>
            </a:lvl4pPr>
            <a:lvl5pPr>
              <a:defRPr sz="1600">
                <a:solidFill>
                  <a:srgbClr val="313231"/>
                </a:solidFill>
              </a:defRPr>
            </a:lvl5pPr>
            <a:lvl6pPr>
              <a:defRPr sz="1600"/>
            </a:lvl6pPr>
            <a:lvl7pPr>
              <a:defRPr sz="1600"/>
            </a:lvl7pPr>
            <a:lvl8pPr>
              <a:defRPr sz="1600"/>
            </a:lvl8pPr>
            <a:lvl9pPr>
              <a:defRPr sz="1600"/>
            </a:lvl9pPr>
          </a:lstStyle>
          <a:p>
            <a:pPr lvl="0"/>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text</a:t>
            </a:r>
            <a:r>
              <a:rPr lang="fi-FI" dirty="0" smtClean="0"/>
              <a:t> </a:t>
            </a:r>
            <a:r>
              <a:rPr lang="fi-FI" dirty="0" err="1" smtClean="0"/>
              <a:t>styles</a:t>
            </a:r>
            <a:endParaRPr lang="fi-FI" dirty="0" smtClean="0"/>
          </a:p>
          <a:p>
            <a:pPr lvl="1"/>
            <a:r>
              <a:rPr lang="fi-FI" dirty="0" smtClean="0"/>
              <a:t>Second </a:t>
            </a:r>
            <a:r>
              <a:rPr lang="fi-FI" dirty="0" err="1" smtClean="0"/>
              <a:t>level</a:t>
            </a:r>
            <a:endParaRPr lang="fi-FI" dirty="0" smtClean="0"/>
          </a:p>
          <a:p>
            <a:pPr lvl="2"/>
            <a:r>
              <a:rPr lang="fi-FI" dirty="0" smtClean="0"/>
              <a:t>Third </a:t>
            </a:r>
            <a:r>
              <a:rPr lang="fi-FI" dirty="0" err="1" smtClean="0"/>
              <a:t>level</a:t>
            </a:r>
            <a:endParaRPr lang="fi-FI" dirty="0" smtClean="0"/>
          </a:p>
          <a:p>
            <a:pPr lvl="3"/>
            <a:r>
              <a:rPr lang="fi-FI" dirty="0" err="1" smtClean="0"/>
              <a:t>Fourth</a:t>
            </a:r>
            <a:r>
              <a:rPr lang="fi-FI" dirty="0" smtClean="0"/>
              <a:t> </a:t>
            </a:r>
            <a:r>
              <a:rPr lang="fi-FI" dirty="0" err="1" smtClean="0"/>
              <a:t>level</a:t>
            </a:r>
            <a:endParaRPr lang="fi-FI" dirty="0" smtClean="0"/>
          </a:p>
          <a:p>
            <a:pPr lvl="4"/>
            <a:r>
              <a:rPr lang="fi-FI" dirty="0" err="1" smtClean="0"/>
              <a:t>Fifth</a:t>
            </a:r>
            <a:r>
              <a:rPr lang="fi-FI" dirty="0" smtClean="0"/>
              <a:t> </a:t>
            </a:r>
            <a:r>
              <a:rPr lang="fi-FI" dirty="0" err="1" smtClean="0"/>
              <a:t>level</a:t>
            </a:r>
            <a:endParaRPr lang="en-US" dirty="0"/>
          </a:p>
        </p:txBody>
      </p:sp>
      <p:sp>
        <p:nvSpPr>
          <p:cNvPr id="7" name="Date Placeholder 6"/>
          <p:cNvSpPr>
            <a:spLocks noGrp="1"/>
          </p:cNvSpPr>
          <p:nvPr>
            <p:ph type="dt" sz="half" idx="10"/>
          </p:nvPr>
        </p:nvSpPr>
        <p:spPr/>
        <p:txBody>
          <a:bodyPr/>
          <a:lstStyle/>
          <a:p>
            <a:r>
              <a:rPr lang="fi-FI" smtClean="0">
                <a:solidFill>
                  <a:prstClr val="black">
                    <a:tint val="75000"/>
                  </a:prstClr>
                </a:solidFill>
              </a:rPr>
              <a:t>3.2.2016</a:t>
            </a:r>
            <a:endParaRPr lang="en-US">
              <a:solidFill>
                <a:prstClr val="black">
                  <a:tint val="75000"/>
                </a:prstClr>
              </a:solidFill>
            </a:endParaRPr>
          </a:p>
        </p:txBody>
      </p:sp>
      <p:sp>
        <p:nvSpPr>
          <p:cNvPr id="8" name="Footer Placeholder 7"/>
          <p:cNvSpPr>
            <a:spLocks noGrp="1"/>
          </p:cNvSpPr>
          <p:nvPr>
            <p:ph type="ftr" sz="quarter" idx="11"/>
          </p:nvPr>
        </p:nvSpPr>
        <p:spPr/>
        <p:txBody>
          <a:bodyPr/>
          <a:lstStyle/>
          <a:p>
            <a:r>
              <a:rPr lang="en-US" smtClean="0">
                <a:solidFill>
                  <a:prstClr val="black">
                    <a:tint val="75000"/>
                  </a:prstClr>
                </a:solidFill>
              </a:rPr>
              <a:t>© Arkistolaitos </a:t>
            </a: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5F10857B-FE13-434A-BF63-EAFC18DA1BA0}" type="slidenum">
              <a:rPr lang="en-US" smtClean="0">
                <a:solidFill>
                  <a:prstClr val="black">
                    <a:tint val="75000"/>
                  </a:prstClr>
                </a:solidFill>
              </a:rPr>
              <a:pPr/>
              <a:t>‹#›</a:t>
            </a:fld>
            <a:endParaRPr lang="en-US">
              <a:solidFill>
                <a:prstClr val="black">
                  <a:tint val="75000"/>
                </a:prstClr>
              </a:solidFill>
            </a:endParaRPr>
          </a:p>
        </p:txBody>
      </p:sp>
      <p:pic>
        <p:nvPicPr>
          <p:cNvPr id="15" name="Picture 14"/>
          <p:cNvPicPr>
            <a:picLocks noChangeAspect="1"/>
          </p:cNvPicPr>
          <p:nvPr userDrawn="1"/>
        </p:nvPicPr>
        <p:blipFill>
          <a:blip r:embed="rId2"/>
          <a:stretch>
            <a:fillRect/>
          </a:stretch>
        </p:blipFill>
        <p:spPr>
          <a:xfrm>
            <a:off x="0" y="1047747"/>
            <a:ext cx="424296" cy="889001"/>
          </a:xfrm>
          <a:prstGeom prst="rect">
            <a:avLst/>
          </a:prstGeom>
        </p:spPr>
      </p:pic>
      <p:pic>
        <p:nvPicPr>
          <p:cNvPr id="16" name="Picture 15"/>
          <p:cNvPicPr>
            <a:picLocks noChangeAspect="1"/>
          </p:cNvPicPr>
          <p:nvPr userDrawn="1"/>
        </p:nvPicPr>
        <p:blipFill>
          <a:blip r:embed="rId3"/>
          <a:stretch>
            <a:fillRect/>
          </a:stretch>
        </p:blipFill>
        <p:spPr>
          <a:xfrm>
            <a:off x="457200" y="274638"/>
            <a:ext cx="2608898" cy="523875"/>
          </a:xfrm>
          <a:prstGeom prst="rect">
            <a:avLst/>
          </a:prstGeom>
        </p:spPr>
      </p:pic>
    </p:spTree>
    <p:extLst>
      <p:ext uri="{BB962C8B-B14F-4D97-AF65-F5344CB8AC3E}">
        <p14:creationId xmlns:p14="http://schemas.microsoft.com/office/powerpoint/2010/main" val="560016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047748"/>
            <a:ext cx="8229600" cy="889001"/>
          </a:xfrm>
        </p:spPr>
        <p:txBody>
          <a:bodyPr/>
          <a:lstStyle>
            <a:lvl1pPr>
              <a:defRPr b="1">
                <a:solidFill>
                  <a:srgbClr val="3A0F2A"/>
                </a:solidFill>
              </a:defRPr>
            </a:lvl1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title</a:t>
            </a:r>
            <a:r>
              <a:rPr lang="fi-FI" dirty="0" smtClean="0"/>
              <a:t> </a:t>
            </a:r>
            <a:r>
              <a:rPr lang="fi-FI" dirty="0" err="1" smtClean="0"/>
              <a:t>style</a:t>
            </a:r>
            <a:endParaRPr lang="en-US" dirty="0"/>
          </a:p>
        </p:txBody>
      </p:sp>
      <p:sp>
        <p:nvSpPr>
          <p:cNvPr id="3" name="Date Placeholder 2"/>
          <p:cNvSpPr>
            <a:spLocks noGrp="1"/>
          </p:cNvSpPr>
          <p:nvPr>
            <p:ph type="dt" sz="half" idx="10"/>
          </p:nvPr>
        </p:nvSpPr>
        <p:spPr/>
        <p:txBody>
          <a:bodyPr/>
          <a:lstStyle/>
          <a:p>
            <a:r>
              <a:rPr lang="fi-FI" smtClean="0">
                <a:solidFill>
                  <a:prstClr val="black">
                    <a:tint val="75000"/>
                  </a:prstClr>
                </a:solidFill>
              </a:rPr>
              <a:t>3.2.2016</a:t>
            </a:r>
            <a:endParaRPr lang="en-US">
              <a:solidFill>
                <a:prstClr val="black">
                  <a:tint val="75000"/>
                </a:prstClr>
              </a:solidFill>
            </a:endParaRPr>
          </a:p>
        </p:txBody>
      </p:sp>
      <p:sp>
        <p:nvSpPr>
          <p:cNvPr id="4" name="Footer Placeholder 3"/>
          <p:cNvSpPr>
            <a:spLocks noGrp="1"/>
          </p:cNvSpPr>
          <p:nvPr>
            <p:ph type="ftr" sz="quarter" idx="11"/>
          </p:nvPr>
        </p:nvSpPr>
        <p:spPr/>
        <p:txBody>
          <a:bodyPr/>
          <a:lstStyle/>
          <a:p>
            <a:r>
              <a:rPr lang="en-US" smtClean="0">
                <a:solidFill>
                  <a:prstClr val="black">
                    <a:tint val="75000"/>
                  </a:prstClr>
                </a:solidFill>
              </a:rPr>
              <a:t>© Arkistolaitos </a:t>
            </a: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F10857B-FE13-434A-BF63-EAFC18DA1BA0}" type="slidenum">
              <a:rPr lang="en-US" smtClean="0">
                <a:solidFill>
                  <a:prstClr val="black">
                    <a:tint val="75000"/>
                  </a:prstClr>
                </a:solidFill>
              </a:rPr>
              <a:pPr/>
              <a:t>‹#›</a:t>
            </a:fld>
            <a:endParaRPr lang="en-US">
              <a:solidFill>
                <a:prstClr val="black">
                  <a:tint val="75000"/>
                </a:prstClr>
              </a:solidFill>
            </a:endParaRPr>
          </a:p>
        </p:txBody>
      </p:sp>
      <p:pic>
        <p:nvPicPr>
          <p:cNvPr id="7" name="Picture 6"/>
          <p:cNvPicPr>
            <a:picLocks noChangeAspect="1"/>
          </p:cNvPicPr>
          <p:nvPr userDrawn="1"/>
        </p:nvPicPr>
        <p:blipFill>
          <a:blip r:embed="rId2"/>
          <a:stretch>
            <a:fillRect/>
          </a:stretch>
        </p:blipFill>
        <p:spPr>
          <a:xfrm>
            <a:off x="0" y="1047747"/>
            <a:ext cx="424296" cy="889001"/>
          </a:xfrm>
          <a:prstGeom prst="rect">
            <a:avLst/>
          </a:prstGeom>
        </p:spPr>
      </p:pic>
      <p:pic>
        <p:nvPicPr>
          <p:cNvPr id="8" name="Picture 7"/>
          <p:cNvPicPr>
            <a:picLocks noChangeAspect="1"/>
          </p:cNvPicPr>
          <p:nvPr userDrawn="1"/>
        </p:nvPicPr>
        <p:blipFill>
          <a:blip r:embed="rId3"/>
          <a:stretch>
            <a:fillRect/>
          </a:stretch>
        </p:blipFill>
        <p:spPr>
          <a:xfrm>
            <a:off x="457200" y="274638"/>
            <a:ext cx="2608898" cy="523875"/>
          </a:xfrm>
          <a:prstGeom prst="rect">
            <a:avLst/>
          </a:prstGeom>
        </p:spPr>
      </p:pic>
    </p:spTree>
    <p:extLst>
      <p:ext uri="{BB962C8B-B14F-4D97-AF65-F5344CB8AC3E}">
        <p14:creationId xmlns:p14="http://schemas.microsoft.com/office/powerpoint/2010/main" val="493782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fi-FI" smtClean="0">
                <a:solidFill>
                  <a:prstClr val="black">
                    <a:tint val="75000"/>
                  </a:prstClr>
                </a:solidFill>
              </a:rPr>
              <a:t>3.2.2016</a:t>
            </a:r>
            <a:endParaRPr lang="en-US">
              <a:solidFill>
                <a:prstClr val="black">
                  <a:tint val="75000"/>
                </a:prstClr>
              </a:solidFill>
            </a:endParaRPr>
          </a:p>
        </p:txBody>
      </p:sp>
      <p:sp>
        <p:nvSpPr>
          <p:cNvPr id="3" name="Footer Placeholder 2"/>
          <p:cNvSpPr>
            <a:spLocks noGrp="1"/>
          </p:cNvSpPr>
          <p:nvPr>
            <p:ph type="ftr" sz="quarter" idx="11"/>
          </p:nvPr>
        </p:nvSpPr>
        <p:spPr/>
        <p:txBody>
          <a:bodyPr/>
          <a:lstStyle/>
          <a:p>
            <a:r>
              <a:rPr lang="en-US" smtClean="0">
                <a:solidFill>
                  <a:prstClr val="black">
                    <a:tint val="75000"/>
                  </a:prstClr>
                </a:solidFill>
              </a:rPr>
              <a:t>© Arkistolaitos </a:t>
            </a: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5F10857B-FE13-434A-BF63-EAFC18DA1BA0}" type="slidenum">
              <a:rPr lang="en-US" smtClean="0">
                <a:solidFill>
                  <a:prstClr val="black">
                    <a:tint val="75000"/>
                  </a:prstClr>
                </a:solidFill>
              </a:rPr>
              <a:pPr/>
              <a:t>‹#›</a:t>
            </a:fld>
            <a:endParaRPr lang="en-US">
              <a:solidFill>
                <a:prstClr val="black">
                  <a:tint val="75000"/>
                </a:prstClr>
              </a:solidFill>
            </a:endParaRPr>
          </a:p>
        </p:txBody>
      </p:sp>
      <p:pic>
        <p:nvPicPr>
          <p:cNvPr id="5" name="Picture 4"/>
          <p:cNvPicPr>
            <a:picLocks noChangeAspect="1"/>
          </p:cNvPicPr>
          <p:nvPr userDrawn="1"/>
        </p:nvPicPr>
        <p:blipFill>
          <a:blip r:embed="rId2"/>
          <a:stretch>
            <a:fillRect/>
          </a:stretch>
        </p:blipFill>
        <p:spPr>
          <a:xfrm>
            <a:off x="457200" y="274638"/>
            <a:ext cx="2608898" cy="523875"/>
          </a:xfrm>
          <a:prstGeom prst="rect">
            <a:avLst/>
          </a:prstGeom>
        </p:spPr>
      </p:pic>
    </p:spTree>
    <p:extLst>
      <p:ext uri="{BB962C8B-B14F-4D97-AF65-F5344CB8AC3E}">
        <p14:creationId xmlns:p14="http://schemas.microsoft.com/office/powerpoint/2010/main" val="3143820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7"/>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047747"/>
            <a:ext cx="8229600" cy="889001"/>
          </a:xfrm>
          <a:prstGeom prst="rect">
            <a:avLst/>
          </a:prstGeom>
        </p:spPr>
        <p:txBody>
          <a:bodyPr vert="horz" lIns="91440" tIns="45720" rIns="91440" bIns="45720" rtlCol="0" anchor="ctr">
            <a:normAutofit/>
          </a:body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title</a:t>
            </a:r>
            <a:r>
              <a:rPr lang="fi-FI" dirty="0" smtClean="0"/>
              <a:t> </a:t>
            </a:r>
            <a:r>
              <a:rPr lang="fi-FI" dirty="0" err="1" smtClean="0"/>
              <a:t>style</a:t>
            </a:r>
            <a:endParaRPr lang="en-US" dirty="0"/>
          </a:p>
        </p:txBody>
      </p:sp>
      <p:sp>
        <p:nvSpPr>
          <p:cNvPr id="3" name="Text Placeholder 2"/>
          <p:cNvSpPr>
            <a:spLocks noGrp="1"/>
          </p:cNvSpPr>
          <p:nvPr>
            <p:ph type="body" idx="1"/>
          </p:nvPr>
        </p:nvSpPr>
        <p:spPr>
          <a:xfrm>
            <a:off x="457200" y="2063750"/>
            <a:ext cx="8229600" cy="3798885"/>
          </a:xfrm>
          <a:prstGeom prst="rect">
            <a:avLst/>
          </a:prstGeom>
        </p:spPr>
        <p:txBody>
          <a:bodyPr vert="horz" lIns="91440" tIns="45720" rIns="91440" bIns="45720" rtlCol="0">
            <a:normAutofit/>
          </a:bodyPr>
          <a:lstStyle/>
          <a:p>
            <a:pPr lvl="0"/>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text</a:t>
            </a:r>
            <a:r>
              <a:rPr lang="fi-FI" dirty="0" smtClean="0"/>
              <a:t> </a:t>
            </a:r>
            <a:r>
              <a:rPr lang="fi-FI" dirty="0" err="1" smtClean="0"/>
              <a:t>styles</a:t>
            </a:r>
            <a:endParaRPr lang="fi-FI" dirty="0" smtClean="0"/>
          </a:p>
          <a:p>
            <a:pPr lvl="1"/>
            <a:r>
              <a:rPr lang="fi-FI" dirty="0" smtClean="0"/>
              <a:t>Second </a:t>
            </a:r>
            <a:r>
              <a:rPr lang="fi-FI" dirty="0" err="1" smtClean="0"/>
              <a:t>level</a:t>
            </a:r>
            <a:endParaRPr lang="fi-FI" dirty="0" smtClean="0"/>
          </a:p>
          <a:p>
            <a:pPr lvl="2"/>
            <a:r>
              <a:rPr lang="fi-FI" dirty="0" smtClean="0"/>
              <a:t>Third </a:t>
            </a:r>
            <a:r>
              <a:rPr lang="fi-FI" dirty="0" err="1" smtClean="0"/>
              <a:t>level</a:t>
            </a:r>
            <a:endParaRPr lang="fi-FI" dirty="0" smtClean="0"/>
          </a:p>
          <a:p>
            <a:pPr lvl="3"/>
            <a:r>
              <a:rPr lang="fi-FI" dirty="0" err="1" smtClean="0"/>
              <a:t>Fourth</a:t>
            </a:r>
            <a:r>
              <a:rPr lang="fi-FI" dirty="0" smtClean="0"/>
              <a:t> </a:t>
            </a:r>
            <a:r>
              <a:rPr lang="fi-FI" dirty="0" err="1" smtClean="0"/>
              <a:t>level</a:t>
            </a:r>
            <a:endParaRPr lang="fi-FI" dirty="0" smtClean="0"/>
          </a:p>
          <a:p>
            <a:pPr lvl="4"/>
            <a:r>
              <a:rPr lang="fi-FI" dirty="0" err="1" smtClean="0"/>
              <a:t>Fifth</a:t>
            </a:r>
            <a:r>
              <a:rPr lang="fi-FI" dirty="0" smtClean="0"/>
              <a:t> </a:t>
            </a:r>
            <a:r>
              <a:rPr lang="fi-FI" dirty="0" err="1" smtClean="0"/>
              <a:t>level</a:t>
            </a:r>
            <a:endParaRPr lang="en-US" dirty="0"/>
          </a:p>
        </p:txBody>
      </p:sp>
      <p:sp>
        <p:nvSpPr>
          <p:cNvPr id="4" name="Date Placeholder 3"/>
          <p:cNvSpPr>
            <a:spLocks noGrp="1"/>
          </p:cNvSpPr>
          <p:nvPr>
            <p:ph type="dt" sz="half" idx="2"/>
          </p:nvPr>
        </p:nvSpPr>
        <p:spPr>
          <a:xfrm>
            <a:off x="457200" y="5989637"/>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r>
              <a:rPr lang="fi-FI" smtClean="0">
                <a:solidFill>
                  <a:prstClr val="black">
                    <a:tint val="75000"/>
                  </a:prstClr>
                </a:solidFill>
              </a:rPr>
              <a:t>3.2.2016</a:t>
            </a:r>
            <a:endParaRPr lang="en-US" dirty="0">
              <a:solidFill>
                <a:prstClr val="black">
                  <a:tint val="75000"/>
                </a:prstClr>
              </a:solidFill>
            </a:endParaRPr>
          </a:p>
        </p:txBody>
      </p:sp>
      <p:sp>
        <p:nvSpPr>
          <p:cNvPr id="5" name="Footer Placeholder 4"/>
          <p:cNvSpPr>
            <a:spLocks noGrp="1"/>
          </p:cNvSpPr>
          <p:nvPr>
            <p:ph type="ftr" sz="quarter" idx="3"/>
          </p:nvPr>
        </p:nvSpPr>
        <p:spPr>
          <a:xfrm>
            <a:off x="3124200" y="5989637"/>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r>
              <a:rPr lang="en-US" smtClean="0">
                <a:solidFill>
                  <a:prstClr val="black">
                    <a:tint val="75000"/>
                  </a:prstClr>
                </a:solidFill>
              </a:rPr>
              <a:t>© Arkistolaitos </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5989637"/>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5F10857B-FE13-434A-BF63-EAFC18DA1BA0}" type="slidenum">
              <a:rPr lang="en-US" smtClean="0">
                <a:solidFill>
                  <a:prstClr val="black">
                    <a:tint val="75000"/>
                  </a:prstClr>
                </a:solidFill>
              </a:rPr>
              <a:pPr defTabSz="457200"/>
              <a:t>‹#›</a:t>
            </a:fld>
            <a:endParaRPr lang="en-US" dirty="0">
              <a:solidFill>
                <a:prstClr val="black">
                  <a:tint val="75000"/>
                </a:prstClr>
              </a:solidFill>
            </a:endParaRPr>
          </a:p>
        </p:txBody>
      </p:sp>
    </p:spTree>
    <p:extLst>
      <p:ext uri="{BB962C8B-B14F-4D97-AF65-F5344CB8AC3E}">
        <p14:creationId xmlns:p14="http://schemas.microsoft.com/office/powerpoint/2010/main" val="23933028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hf hdr="0" ftr="0"/>
  <p:txStyles>
    <p:titleStyle>
      <a:lvl1pPr algn="ctr" defTabSz="457200" rtl="0" eaLnBrk="1" latinLnBrk="0" hangingPunct="1">
        <a:spcBef>
          <a:spcPct val="0"/>
        </a:spcBef>
        <a:buNone/>
        <a:defRPr sz="4400" b="1" i="0" kern="1200">
          <a:solidFill>
            <a:srgbClr val="3A0F2A"/>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rgbClr val="31323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rgbClr val="31323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rgbClr val="31323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rgbClr val="31323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31323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kdk.fi/index.php/sv/langtidsbevarin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kdk.fi/index.php/en/digital-preservation/specifications/353-metadata-requirements-and-preparing-content-for-digital-preservation"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mailto:veli-matti.pussinen@arkisto.fi"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iki.julkict.fi/julkict/sapa"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vm.fi/sapa" TargetMode="External"/><Relationship Id="rId4" Type="http://schemas.openxmlformats.org/officeDocument/2006/relationships/hyperlink" Target="http://urn.fi/URN:ISBN:978-952-251-787-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Slide Number Placeholder 67"/>
          <p:cNvSpPr>
            <a:spLocks noGrp="1"/>
          </p:cNvSpPr>
          <p:nvPr>
            <p:ph type="sldNum" sz="quarter" idx="12"/>
          </p:nvPr>
        </p:nvSpPr>
        <p:spPr/>
        <p:txBody>
          <a:bodyPr/>
          <a:lstStyle/>
          <a:p>
            <a:fld id="{5F10857B-FE13-434A-BF63-EAFC18DA1BA0}" type="slidenum">
              <a:rPr lang="en-US" smtClean="0">
                <a:solidFill>
                  <a:prstClr val="black">
                    <a:tint val="75000"/>
                  </a:prstClr>
                </a:solidFill>
              </a:rPr>
              <a:pPr/>
              <a:t>1</a:t>
            </a:fld>
            <a:endParaRPr lang="en-US">
              <a:solidFill>
                <a:prstClr val="black">
                  <a:tint val="75000"/>
                </a:prstClr>
              </a:solidFill>
            </a:endParaRPr>
          </a:p>
        </p:txBody>
      </p:sp>
      <p:sp>
        <p:nvSpPr>
          <p:cNvPr id="77" name="Title 76"/>
          <p:cNvSpPr>
            <a:spLocks noGrp="1"/>
          </p:cNvSpPr>
          <p:nvPr>
            <p:ph type="ctrTitle"/>
          </p:nvPr>
        </p:nvSpPr>
        <p:spPr/>
        <p:txBody>
          <a:bodyPr>
            <a:normAutofit/>
          </a:bodyPr>
          <a:lstStyle/>
          <a:p>
            <a:r>
              <a:rPr lang="sv-FI" sz="4000"/>
              <a:t>Bevarande av digitalt skapade arkiv </a:t>
            </a:r>
            <a:r>
              <a:rPr lang="sv-FI" sz="4000" smtClean="0"/>
              <a:t>- f</a:t>
            </a:r>
            <a:r>
              <a:rPr lang="en-US" sz="4000" smtClean="0"/>
              <a:t>rån</a:t>
            </a:r>
            <a:r>
              <a:rPr lang="en-US" sz="4000" dirty="0" smtClean="0"/>
              <a:t> 10% mot 100%</a:t>
            </a:r>
            <a:endParaRPr lang="en-US" sz="4000" dirty="0"/>
          </a:p>
        </p:txBody>
      </p:sp>
      <p:sp>
        <p:nvSpPr>
          <p:cNvPr id="78" name="Subtitle 77"/>
          <p:cNvSpPr>
            <a:spLocks noGrp="1"/>
          </p:cNvSpPr>
          <p:nvPr>
            <p:ph type="subTitle" idx="1"/>
          </p:nvPr>
        </p:nvSpPr>
        <p:spPr>
          <a:xfrm>
            <a:off x="1371600" y="3886200"/>
            <a:ext cx="6512768" cy="1991072"/>
          </a:xfrm>
        </p:spPr>
        <p:txBody>
          <a:bodyPr>
            <a:normAutofit/>
          </a:bodyPr>
          <a:lstStyle/>
          <a:p>
            <a:r>
              <a:rPr lang="en-US" sz="2800" dirty="0" smtClean="0"/>
              <a:t>26.9.2016</a:t>
            </a:r>
          </a:p>
          <a:p>
            <a:r>
              <a:rPr lang="en-US" sz="2200" dirty="0" smtClean="0"/>
              <a:t>Veli-Matti Pussinen</a:t>
            </a:r>
          </a:p>
          <a:p>
            <a:r>
              <a:rPr lang="en-US" sz="2200" dirty="0" err="1" smtClean="0"/>
              <a:t>Direktör</a:t>
            </a:r>
            <a:r>
              <a:rPr lang="en-US" sz="2200" dirty="0" smtClean="0"/>
              <a:t> </a:t>
            </a:r>
            <a:r>
              <a:rPr lang="en-US" sz="2200" dirty="0" err="1" smtClean="0"/>
              <a:t>för</a:t>
            </a:r>
            <a:r>
              <a:rPr lang="en-US" sz="2200" dirty="0" smtClean="0"/>
              <a:t> </a:t>
            </a:r>
            <a:r>
              <a:rPr lang="en-US" sz="2200" dirty="0" err="1" smtClean="0"/>
              <a:t>Åbo</a:t>
            </a:r>
            <a:r>
              <a:rPr lang="en-US" sz="2200" dirty="0" smtClean="0"/>
              <a:t> </a:t>
            </a:r>
            <a:r>
              <a:rPr lang="en-US" sz="2200" dirty="0" err="1" smtClean="0"/>
              <a:t>landsarkiv</a:t>
            </a:r>
            <a:endParaRPr lang="en-US" sz="2200" dirty="0" smtClean="0"/>
          </a:p>
          <a:p>
            <a:r>
              <a:rPr lang="en-US" sz="2200" dirty="0" err="1" smtClean="0"/>
              <a:t>Direktör</a:t>
            </a:r>
            <a:r>
              <a:rPr lang="en-US" sz="2200" dirty="0" smtClean="0"/>
              <a:t>, norm- </a:t>
            </a:r>
            <a:r>
              <a:rPr lang="en-US" sz="2200" dirty="0" err="1" smtClean="0"/>
              <a:t>och</a:t>
            </a:r>
            <a:r>
              <a:rPr lang="en-US" sz="2200" dirty="0" smtClean="0"/>
              <a:t> </a:t>
            </a:r>
            <a:r>
              <a:rPr lang="en-US" sz="2200" dirty="0" err="1" smtClean="0"/>
              <a:t>informationsstyrning</a:t>
            </a:r>
            <a:r>
              <a:rPr lang="en-US" sz="2200" dirty="0" smtClean="0"/>
              <a:t>, </a:t>
            </a:r>
            <a:r>
              <a:rPr lang="en-US" sz="2200" dirty="0" err="1" smtClean="0"/>
              <a:t>Riksarkivet</a:t>
            </a:r>
            <a:endParaRPr lang="en-US" sz="2200" dirty="0"/>
          </a:p>
        </p:txBody>
      </p:sp>
    </p:spTree>
    <p:extLst>
      <p:ext uri="{BB962C8B-B14F-4D97-AF65-F5344CB8AC3E}">
        <p14:creationId xmlns:p14="http://schemas.microsoft.com/office/powerpoint/2010/main" val="14838689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NDB-LDB (KDK-PAS)</a:t>
            </a:r>
            <a:endParaRPr lang="fi-FI" dirty="0"/>
          </a:p>
        </p:txBody>
      </p:sp>
      <p:sp>
        <p:nvSpPr>
          <p:cNvPr id="3" name="Sisällön paikkamerkki 2"/>
          <p:cNvSpPr>
            <a:spLocks noGrp="1"/>
          </p:cNvSpPr>
          <p:nvPr>
            <p:ph idx="1"/>
          </p:nvPr>
        </p:nvSpPr>
        <p:spPr/>
        <p:txBody>
          <a:bodyPr>
            <a:normAutofit fontScale="85000" lnSpcReduction="10000"/>
          </a:bodyPr>
          <a:lstStyle/>
          <a:p>
            <a:r>
              <a:rPr lang="fi-FI" sz="2800" dirty="0">
                <a:hlinkClick r:id="rId2"/>
              </a:rPr>
              <a:t>http://</a:t>
            </a:r>
            <a:r>
              <a:rPr lang="fi-FI" sz="2800" dirty="0" smtClean="0">
                <a:hlinkClick r:id="rId2"/>
              </a:rPr>
              <a:t>www.kdk.fi/index.php/sv/langtidsbevaring</a:t>
            </a:r>
            <a:endParaRPr lang="fi-FI" sz="2800" dirty="0" smtClean="0"/>
          </a:p>
          <a:p>
            <a:r>
              <a:rPr lang="sv-SE" dirty="0"/>
              <a:t>Inom projektet </a:t>
            </a:r>
            <a:r>
              <a:rPr lang="sv-SE" b="1" dirty="0"/>
              <a:t>Det nationella digitala bibliotek (NDB)</a:t>
            </a:r>
            <a:r>
              <a:rPr lang="sv-SE" dirty="0"/>
              <a:t> planeras och genomförs den </a:t>
            </a:r>
            <a:r>
              <a:rPr lang="sv-SE" b="1" dirty="0"/>
              <a:t>centraliserade lösningen för långtidsbevaring (LBD)</a:t>
            </a:r>
            <a:r>
              <a:rPr lang="sv-SE" dirty="0"/>
              <a:t> av digitala kulturarvsmaterial och en tjänst för långsiktigt digitalt bevarande av bibliotekens, arkivens och museernas digitala material (NDB-LDB-tjänsten</a:t>
            </a:r>
            <a:r>
              <a:rPr lang="sv-SE" dirty="0" smtClean="0"/>
              <a:t>)</a:t>
            </a:r>
          </a:p>
          <a:p>
            <a:r>
              <a:rPr lang="sv-SE" dirty="0" smtClean="0"/>
              <a:t>It-centret </a:t>
            </a:r>
            <a:r>
              <a:rPr lang="sv-SE" dirty="0"/>
              <a:t>för vetenskap CSC ansvarar för LBD-lösningen och NDB-LBD-tjänsten.</a:t>
            </a:r>
            <a:endParaRPr lang="fi-FI" dirty="0"/>
          </a:p>
        </p:txBody>
      </p:sp>
      <p:sp>
        <p:nvSpPr>
          <p:cNvPr id="5" name="Dian numeron paikkamerkki 4"/>
          <p:cNvSpPr>
            <a:spLocks noGrp="1"/>
          </p:cNvSpPr>
          <p:nvPr>
            <p:ph type="sldNum" sz="quarter" idx="12"/>
          </p:nvPr>
        </p:nvSpPr>
        <p:spPr/>
        <p:txBody>
          <a:bodyPr/>
          <a:lstStyle/>
          <a:p>
            <a:fld id="{5F10857B-FE13-434A-BF63-EAFC18DA1BA0}" type="slidenum">
              <a:rPr lang="en-US" smtClean="0">
                <a:solidFill>
                  <a:prstClr val="black">
                    <a:tint val="75000"/>
                  </a:prstClr>
                </a:solidFill>
              </a:rPr>
              <a:pPr/>
              <a:t>10</a:t>
            </a:fld>
            <a:endParaRPr lang="en-US">
              <a:solidFill>
                <a:prstClr val="black">
                  <a:tint val="75000"/>
                </a:prstClr>
              </a:solidFill>
            </a:endParaRPr>
          </a:p>
        </p:txBody>
      </p:sp>
    </p:spTree>
    <p:extLst>
      <p:ext uri="{BB962C8B-B14F-4D97-AF65-F5344CB8AC3E}">
        <p14:creationId xmlns:p14="http://schemas.microsoft.com/office/powerpoint/2010/main" val="15431544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57200" y="1047748"/>
            <a:ext cx="8229600" cy="1301132"/>
          </a:xfrm>
        </p:spPr>
        <p:txBody>
          <a:bodyPr>
            <a:normAutofit fontScale="90000"/>
          </a:bodyPr>
          <a:lstStyle/>
          <a:p>
            <a:r>
              <a:rPr lang="en-US" b="0" dirty="0"/>
              <a:t>Metadata Requirements and Preparing Content for Digital Preservation</a:t>
            </a:r>
            <a:br>
              <a:rPr lang="en-US" b="0" dirty="0"/>
            </a:br>
            <a:endParaRPr lang="fi-FI" dirty="0"/>
          </a:p>
        </p:txBody>
      </p:sp>
      <p:sp>
        <p:nvSpPr>
          <p:cNvPr id="3" name="Sisällön paikkamerkki 2"/>
          <p:cNvSpPr>
            <a:spLocks noGrp="1"/>
          </p:cNvSpPr>
          <p:nvPr>
            <p:ph idx="1"/>
          </p:nvPr>
        </p:nvSpPr>
        <p:spPr>
          <a:xfrm>
            <a:off x="457200" y="2204864"/>
            <a:ext cx="8229600" cy="3657770"/>
          </a:xfrm>
        </p:spPr>
        <p:txBody>
          <a:bodyPr>
            <a:normAutofit lnSpcReduction="10000"/>
          </a:bodyPr>
          <a:lstStyle/>
          <a:p>
            <a:endParaRPr lang="fi-FI" sz="2000" dirty="0" smtClean="0">
              <a:hlinkClick r:id="rId2"/>
            </a:endParaRPr>
          </a:p>
          <a:p>
            <a:r>
              <a:rPr lang="fi-FI" sz="2000" dirty="0" smtClean="0">
                <a:hlinkClick r:id="rId2"/>
              </a:rPr>
              <a:t>http</a:t>
            </a:r>
            <a:r>
              <a:rPr lang="fi-FI" sz="2000" dirty="0">
                <a:hlinkClick r:id="rId2"/>
              </a:rPr>
              <a:t>://</a:t>
            </a:r>
            <a:r>
              <a:rPr lang="fi-FI" sz="2000" dirty="0" smtClean="0">
                <a:hlinkClick r:id="rId2"/>
              </a:rPr>
              <a:t>www.kdk.fi/index.php/en/digital-preservation/specifications/353-metadata-requirements-and-preparing-content-for-digital-preservation</a:t>
            </a:r>
            <a:endParaRPr lang="fi-FI" sz="2000" dirty="0" smtClean="0"/>
          </a:p>
          <a:p>
            <a:endParaRPr lang="fi-FI" sz="2000" dirty="0" smtClean="0"/>
          </a:p>
          <a:p>
            <a:endParaRPr lang="fi-FI" sz="2000" dirty="0" smtClean="0"/>
          </a:p>
          <a:p>
            <a:endParaRPr lang="fi-FI" sz="2000" dirty="0" smtClean="0"/>
          </a:p>
          <a:p>
            <a:r>
              <a:rPr lang="fi-FI" dirty="0" err="1" smtClean="0"/>
              <a:t>Riksarkivet</a:t>
            </a:r>
            <a:r>
              <a:rPr lang="fi-FI" dirty="0" smtClean="0"/>
              <a:t> </a:t>
            </a:r>
            <a:r>
              <a:rPr lang="fi-FI" dirty="0" err="1" smtClean="0"/>
              <a:t>följer</a:t>
            </a:r>
            <a:r>
              <a:rPr lang="fi-FI" dirty="0" smtClean="0"/>
              <a:t> </a:t>
            </a:r>
            <a:r>
              <a:rPr lang="fi-FI" dirty="0" err="1" smtClean="0"/>
              <a:t>med</a:t>
            </a:r>
            <a:r>
              <a:rPr lang="fi-FI" dirty="0" smtClean="0"/>
              <a:t> </a:t>
            </a:r>
            <a:r>
              <a:rPr lang="fi-FI" dirty="0" err="1" smtClean="0"/>
              <a:t>utvecklingen</a:t>
            </a:r>
            <a:r>
              <a:rPr lang="fi-FI" dirty="0" smtClean="0"/>
              <a:t> </a:t>
            </a:r>
            <a:r>
              <a:rPr lang="fi-FI" dirty="0" err="1" smtClean="0"/>
              <a:t>och</a:t>
            </a:r>
            <a:r>
              <a:rPr lang="fi-FI" dirty="0" smtClean="0"/>
              <a:t> </a:t>
            </a:r>
            <a:r>
              <a:rPr lang="fi-FI" dirty="0" err="1" smtClean="0"/>
              <a:t>styr</a:t>
            </a:r>
            <a:r>
              <a:rPr lang="fi-FI" dirty="0" smtClean="0"/>
              <a:t> </a:t>
            </a:r>
            <a:r>
              <a:rPr lang="fi-FI" dirty="0" err="1" smtClean="0"/>
              <a:t>genom</a:t>
            </a:r>
            <a:r>
              <a:rPr lang="fi-FI" dirty="0" smtClean="0"/>
              <a:t> </a:t>
            </a:r>
            <a:r>
              <a:rPr lang="fi-FI" dirty="0" err="1" smtClean="0"/>
              <a:t>gallringsbesluten</a:t>
            </a:r>
            <a:r>
              <a:rPr lang="fi-FI" dirty="0" smtClean="0"/>
              <a:t> </a:t>
            </a:r>
            <a:r>
              <a:rPr lang="fi-FI" dirty="0" err="1" smtClean="0"/>
              <a:t>myndigheterna</a:t>
            </a:r>
            <a:r>
              <a:rPr lang="fi-FI" dirty="0" smtClean="0"/>
              <a:t> </a:t>
            </a:r>
            <a:r>
              <a:rPr lang="fi-FI" dirty="0" err="1" smtClean="0"/>
              <a:t>till</a:t>
            </a:r>
            <a:r>
              <a:rPr lang="fi-FI" dirty="0" smtClean="0"/>
              <a:t> </a:t>
            </a:r>
            <a:r>
              <a:rPr lang="fi-FI" dirty="0" err="1" smtClean="0"/>
              <a:t>att</a:t>
            </a:r>
            <a:r>
              <a:rPr lang="fi-FI" dirty="0" smtClean="0"/>
              <a:t> </a:t>
            </a:r>
            <a:r>
              <a:rPr lang="fi-FI" dirty="0" err="1" smtClean="0"/>
              <a:t>använda</a:t>
            </a:r>
            <a:r>
              <a:rPr lang="fi-FI" dirty="0" smtClean="0"/>
              <a:t> </a:t>
            </a:r>
            <a:r>
              <a:rPr lang="fi-FI" dirty="0" err="1" smtClean="0"/>
              <a:t>formater</a:t>
            </a:r>
            <a:r>
              <a:rPr lang="fi-FI" dirty="0" smtClean="0"/>
              <a:t> </a:t>
            </a:r>
            <a:r>
              <a:rPr lang="fi-FI" dirty="0" err="1" smtClean="0"/>
              <a:t>lämpade</a:t>
            </a:r>
            <a:r>
              <a:rPr lang="fi-FI" dirty="0" smtClean="0"/>
              <a:t> för </a:t>
            </a:r>
            <a:r>
              <a:rPr lang="fi-FI" dirty="0" err="1" smtClean="0"/>
              <a:t>långtidsförvaring</a:t>
            </a:r>
            <a:endParaRPr lang="fi-FI" dirty="0"/>
          </a:p>
        </p:txBody>
      </p:sp>
      <p:sp>
        <p:nvSpPr>
          <p:cNvPr id="5" name="Dian numeron paikkamerkki 4"/>
          <p:cNvSpPr>
            <a:spLocks noGrp="1"/>
          </p:cNvSpPr>
          <p:nvPr>
            <p:ph type="sldNum" sz="quarter" idx="12"/>
          </p:nvPr>
        </p:nvSpPr>
        <p:spPr/>
        <p:txBody>
          <a:bodyPr/>
          <a:lstStyle/>
          <a:p>
            <a:fld id="{5F10857B-FE13-434A-BF63-EAFC18DA1BA0}" type="slidenum">
              <a:rPr lang="en-US" smtClean="0">
                <a:solidFill>
                  <a:prstClr val="black">
                    <a:tint val="75000"/>
                  </a:prstClr>
                </a:solidFill>
              </a:rPr>
              <a:pPr/>
              <a:t>11</a:t>
            </a:fld>
            <a:endParaRPr lang="en-US">
              <a:solidFill>
                <a:prstClr val="black">
                  <a:tint val="75000"/>
                </a:prstClr>
              </a:solidFill>
            </a:endParaRPr>
          </a:p>
        </p:txBody>
      </p:sp>
    </p:spTree>
    <p:extLst>
      <p:ext uri="{BB962C8B-B14F-4D97-AF65-F5344CB8AC3E}">
        <p14:creationId xmlns:p14="http://schemas.microsoft.com/office/powerpoint/2010/main" val="25232764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sz="3200" dirty="0" err="1" smtClean="0"/>
              <a:t>Exempel</a:t>
            </a:r>
            <a:r>
              <a:rPr lang="fi-FI" sz="3200" dirty="0" smtClean="0"/>
              <a:t> </a:t>
            </a:r>
            <a:r>
              <a:rPr lang="fi-FI" sz="3200" dirty="0" err="1" smtClean="0"/>
              <a:t>på</a:t>
            </a:r>
            <a:r>
              <a:rPr lang="fi-FI" sz="3200" dirty="0" smtClean="0"/>
              <a:t> </a:t>
            </a:r>
            <a:r>
              <a:rPr lang="fi-FI" sz="3200" dirty="0" err="1" smtClean="0"/>
              <a:t>förvaringsform</a:t>
            </a:r>
            <a:r>
              <a:rPr lang="fi-FI" sz="3200" dirty="0" smtClean="0"/>
              <a:t> i </a:t>
            </a:r>
            <a:r>
              <a:rPr lang="fi-FI" sz="3200" dirty="0" err="1" smtClean="0"/>
              <a:t>gallringsbesluten</a:t>
            </a:r>
            <a:r>
              <a:rPr lang="fi-FI" sz="3200" dirty="0" smtClean="0"/>
              <a:t> (1)</a:t>
            </a:r>
            <a:endParaRPr lang="fi-FI" sz="3200" dirty="0"/>
          </a:p>
        </p:txBody>
      </p:sp>
      <p:sp>
        <p:nvSpPr>
          <p:cNvPr id="3" name="Sisällön paikkamerkki 2"/>
          <p:cNvSpPr>
            <a:spLocks noGrp="1"/>
          </p:cNvSpPr>
          <p:nvPr>
            <p:ph idx="1"/>
          </p:nvPr>
        </p:nvSpPr>
        <p:spPr/>
        <p:txBody>
          <a:bodyPr>
            <a:normAutofit lnSpcReduction="10000"/>
          </a:bodyPr>
          <a:lstStyle/>
          <a:p>
            <a:r>
              <a:rPr lang="fi-FI" sz="2000" dirty="0" smtClean="0"/>
              <a:t>”Arkistolaitos </a:t>
            </a:r>
            <a:r>
              <a:rPr lang="fi-FI" sz="2000" dirty="0"/>
              <a:t>ilmoittaa määräävänsä arkistolain (831/1994) 8 §:n nojalla kaikkien kunnallisten organisaatioiden pysyvästi säilytettävät rakennusvalvonnan asiakirjatiedot säilytettäviksi pysyvästi yksinomaan sähköisessä muodossa niin pitkältä ajanjaksolta kuin ne ovat sähköisessä muodossa. Asiakirjat tulee säilyttää </a:t>
            </a:r>
            <a:r>
              <a:rPr lang="fi-FI" sz="2000" b="1" dirty="0"/>
              <a:t>PDF/A</a:t>
            </a:r>
            <a:r>
              <a:rPr lang="fi-FI" sz="2000" dirty="0"/>
              <a:t>-muotoisina ja </a:t>
            </a:r>
            <a:r>
              <a:rPr lang="fi-FI" sz="2000" b="1" dirty="0"/>
              <a:t>rekisteröintitiedot XML- tai muussa pitkäaikaissäilytyksen vaatimukset </a:t>
            </a:r>
            <a:r>
              <a:rPr lang="fi-FI" sz="2000" b="1" dirty="0" smtClean="0"/>
              <a:t>täyttävässä </a:t>
            </a:r>
            <a:r>
              <a:rPr lang="fi-FI" sz="2000" b="1" dirty="0" err="1" smtClean="0"/>
              <a:t>rakenteisessa</a:t>
            </a:r>
            <a:r>
              <a:rPr lang="fi-FI" sz="2000" b="1" dirty="0" smtClean="0"/>
              <a:t> </a:t>
            </a:r>
            <a:r>
              <a:rPr lang="fi-FI" sz="2000" b="1" dirty="0"/>
              <a:t>muodossa</a:t>
            </a:r>
            <a:r>
              <a:rPr lang="fi-FI" sz="2000" dirty="0" smtClean="0"/>
              <a:t>.”</a:t>
            </a:r>
          </a:p>
          <a:p>
            <a:r>
              <a:rPr lang="fi-FI" sz="2000" dirty="0" smtClean="0"/>
              <a:t>= xx </a:t>
            </a:r>
            <a:r>
              <a:rPr lang="fi-FI" sz="2000" dirty="0" err="1" smtClean="0"/>
              <a:t>handlingar/information</a:t>
            </a:r>
            <a:r>
              <a:rPr lang="fi-FI" sz="2000" dirty="0" smtClean="0"/>
              <a:t> </a:t>
            </a:r>
            <a:r>
              <a:rPr lang="fi-FI" sz="2000" dirty="0" err="1" smtClean="0"/>
              <a:t>förvaras</a:t>
            </a:r>
            <a:r>
              <a:rPr lang="fi-FI" sz="2000" dirty="0" smtClean="0"/>
              <a:t> </a:t>
            </a:r>
            <a:r>
              <a:rPr lang="fi-FI" sz="2000" dirty="0" err="1" smtClean="0"/>
              <a:t>enbart</a:t>
            </a:r>
            <a:r>
              <a:rPr lang="fi-FI" sz="2000" dirty="0" smtClean="0"/>
              <a:t> i </a:t>
            </a:r>
            <a:r>
              <a:rPr lang="fi-FI" sz="2000" dirty="0" err="1" smtClean="0"/>
              <a:t>elektronisk</a:t>
            </a:r>
            <a:r>
              <a:rPr lang="fi-FI" sz="2000" dirty="0" smtClean="0"/>
              <a:t> </a:t>
            </a:r>
            <a:r>
              <a:rPr lang="fi-FI" sz="2000" dirty="0" err="1" smtClean="0"/>
              <a:t>form</a:t>
            </a:r>
            <a:r>
              <a:rPr lang="fi-FI" sz="2000" dirty="0" smtClean="0"/>
              <a:t> </a:t>
            </a:r>
            <a:r>
              <a:rPr lang="fi-FI" sz="2000" dirty="0" err="1" smtClean="0"/>
              <a:t>från</a:t>
            </a:r>
            <a:r>
              <a:rPr lang="fi-FI" sz="2000" dirty="0" smtClean="0"/>
              <a:t> </a:t>
            </a:r>
            <a:r>
              <a:rPr lang="fi-FI" sz="2000" dirty="0" err="1" smtClean="0"/>
              <a:t>den</a:t>
            </a:r>
            <a:r>
              <a:rPr lang="fi-FI" sz="2000" dirty="0" smtClean="0"/>
              <a:t> </a:t>
            </a:r>
            <a:r>
              <a:rPr lang="fi-FI" sz="2000" dirty="0" err="1" smtClean="0"/>
              <a:t>tid</a:t>
            </a:r>
            <a:r>
              <a:rPr lang="fi-FI" sz="2000" dirty="0" smtClean="0"/>
              <a:t> </a:t>
            </a:r>
            <a:r>
              <a:rPr lang="fi-FI" sz="2000" dirty="0" err="1" smtClean="0"/>
              <a:t>som</a:t>
            </a:r>
            <a:r>
              <a:rPr lang="fi-FI" sz="2000" dirty="0" smtClean="0"/>
              <a:t> de </a:t>
            </a:r>
            <a:r>
              <a:rPr lang="fi-FI" sz="2000" dirty="0" err="1" smtClean="0"/>
              <a:t>föreligger</a:t>
            </a:r>
            <a:r>
              <a:rPr lang="fi-FI" sz="2000" dirty="0" smtClean="0"/>
              <a:t> i </a:t>
            </a:r>
            <a:r>
              <a:rPr lang="fi-FI" sz="2000" dirty="0" err="1" smtClean="0"/>
              <a:t>elektronisk</a:t>
            </a:r>
            <a:r>
              <a:rPr lang="fi-FI" sz="2000" dirty="0" smtClean="0"/>
              <a:t> </a:t>
            </a:r>
            <a:r>
              <a:rPr lang="fi-FI" sz="2000" dirty="0" err="1" smtClean="0"/>
              <a:t>form</a:t>
            </a:r>
            <a:endParaRPr lang="fi-FI" sz="2000" dirty="0" smtClean="0"/>
          </a:p>
          <a:p>
            <a:r>
              <a:rPr lang="fi-FI" sz="2000" dirty="0" smtClean="0"/>
              <a:t>= </a:t>
            </a:r>
            <a:r>
              <a:rPr lang="fi-FI" sz="2000" dirty="0" err="1" smtClean="0"/>
              <a:t>handlingar/dokument</a:t>
            </a:r>
            <a:r>
              <a:rPr lang="fi-FI" sz="2000" dirty="0" smtClean="0"/>
              <a:t> i </a:t>
            </a:r>
            <a:r>
              <a:rPr lang="fi-FI" sz="2000" dirty="0" err="1" smtClean="0"/>
              <a:t>PDF/A-format</a:t>
            </a:r>
            <a:endParaRPr lang="fi-FI" sz="2000" dirty="0" smtClean="0"/>
          </a:p>
          <a:p>
            <a:r>
              <a:rPr lang="fi-FI" sz="2000" dirty="0" smtClean="0"/>
              <a:t>= </a:t>
            </a:r>
            <a:r>
              <a:rPr lang="fi-FI" sz="2000" dirty="0" err="1" smtClean="0"/>
              <a:t>registeruppgifter</a:t>
            </a:r>
            <a:r>
              <a:rPr lang="fi-FI" sz="2000" dirty="0" smtClean="0"/>
              <a:t> i </a:t>
            </a:r>
            <a:r>
              <a:rPr lang="fi-FI" sz="2000" dirty="0" err="1" smtClean="0"/>
              <a:t>XML-format</a:t>
            </a:r>
            <a:r>
              <a:rPr lang="fi-FI" sz="2000" dirty="0" smtClean="0"/>
              <a:t> </a:t>
            </a:r>
            <a:r>
              <a:rPr lang="fi-FI" sz="2000" dirty="0" err="1" smtClean="0"/>
              <a:t>eller</a:t>
            </a:r>
            <a:r>
              <a:rPr lang="fi-FI" sz="2000" dirty="0" smtClean="0"/>
              <a:t> annat </a:t>
            </a:r>
            <a:r>
              <a:rPr lang="fi-FI" sz="2000" dirty="0" err="1" smtClean="0"/>
              <a:t>strukturerat</a:t>
            </a:r>
            <a:r>
              <a:rPr lang="fi-FI" sz="2000" dirty="0" smtClean="0"/>
              <a:t> </a:t>
            </a:r>
            <a:r>
              <a:rPr lang="fi-FI" sz="2000" dirty="0" err="1" smtClean="0"/>
              <a:t>format</a:t>
            </a:r>
            <a:r>
              <a:rPr lang="fi-FI" sz="2000" dirty="0" smtClean="0"/>
              <a:t> </a:t>
            </a:r>
            <a:r>
              <a:rPr lang="fi-FI" sz="2000" dirty="0" err="1" smtClean="0"/>
              <a:t>som</a:t>
            </a:r>
            <a:r>
              <a:rPr lang="fi-FI" sz="2000" dirty="0" smtClean="0"/>
              <a:t> </a:t>
            </a:r>
            <a:r>
              <a:rPr lang="fi-FI" sz="2000" dirty="0" err="1" smtClean="0"/>
              <a:t>uppfyller</a:t>
            </a:r>
            <a:r>
              <a:rPr lang="fi-FI" sz="2000" dirty="0" smtClean="0"/>
              <a:t> </a:t>
            </a:r>
            <a:r>
              <a:rPr lang="fi-FI" sz="2000" dirty="0" err="1" smtClean="0"/>
              <a:t>lågtidsförvaringens</a:t>
            </a:r>
            <a:r>
              <a:rPr lang="fi-FI" sz="2000" dirty="0" smtClean="0"/>
              <a:t> </a:t>
            </a:r>
            <a:r>
              <a:rPr lang="fi-FI" sz="2000" dirty="0" err="1" smtClean="0"/>
              <a:t>krav</a:t>
            </a:r>
            <a:endParaRPr lang="fi-FI" sz="2000" dirty="0" smtClean="0"/>
          </a:p>
          <a:p>
            <a:endParaRPr lang="fi-FI" dirty="0"/>
          </a:p>
          <a:p>
            <a:endParaRPr lang="fi-FI" dirty="0"/>
          </a:p>
        </p:txBody>
      </p:sp>
      <p:sp>
        <p:nvSpPr>
          <p:cNvPr id="5" name="Dian numeron paikkamerkki 4"/>
          <p:cNvSpPr>
            <a:spLocks noGrp="1"/>
          </p:cNvSpPr>
          <p:nvPr>
            <p:ph type="sldNum" sz="quarter" idx="12"/>
          </p:nvPr>
        </p:nvSpPr>
        <p:spPr/>
        <p:txBody>
          <a:bodyPr/>
          <a:lstStyle/>
          <a:p>
            <a:fld id="{5F10857B-FE13-434A-BF63-EAFC18DA1BA0}" type="slidenum">
              <a:rPr lang="en-US" smtClean="0">
                <a:solidFill>
                  <a:prstClr val="black">
                    <a:tint val="75000"/>
                  </a:prstClr>
                </a:solidFill>
              </a:rPr>
              <a:pPr/>
              <a:t>12</a:t>
            </a:fld>
            <a:endParaRPr lang="en-US">
              <a:solidFill>
                <a:prstClr val="black">
                  <a:tint val="75000"/>
                </a:prstClr>
              </a:solidFill>
            </a:endParaRPr>
          </a:p>
        </p:txBody>
      </p:sp>
    </p:spTree>
    <p:extLst>
      <p:ext uri="{BB962C8B-B14F-4D97-AF65-F5344CB8AC3E}">
        <p14:creationId xmlns:p14="http://schemas.microsoft.com/office/powerpoint/2010/main" val="31551170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57200" y="1047748"/>
            <a:ext cx="8229600" cy="1013100"/>
          </a:xfrm>
        </p:spPr>
        <p:txBody>
          <a:bodyPr>
            <a:noAutofit/>
          </a:bodyPr>
          <a:lstStyle/>
          <a:p>
            <a:r>
              <a:rPr lang="fi-FI" sz="2800" dirty="0" err="1"/>
              <a:t>Exempel</a:t>
            </a:r>
            <a:r>
              <a:rPr lang="fi-FI" sz="2800" dirty="0"/>
              <a:t> </a:t>
            </a:r>
            <a:r>
              <a:rPr lang="fi-FI" sz="2800" dirty="0" err="1"/>
              <a:t>på</a:t>
            </a:r>
            <a:r>
              <a:rPr lang="fi-FI" sz="2800" dirty="0"/>
              <a:t> </a:t>
            </a:r>
            <a:r>
              <a:rPr lang="fi-FI" sz="2800" dirty="0" err="1" smtClean="0"/>
              <a:t>förvaringsform</a:t>
            </a:r>
            <a:r>
              <a:rPr lang="fi-FI" sz="2800" dirty="0" smtClean="0"/>
              <a:t> </a:t>
            </a:r>
            <a:r>
              <a:rPr lang="fi-FI" sz="2800" dirty="0"/>
              <a:t>i </a:t>
            </a:r>
            <a:r>
              <a:rPr lang="fi-FI" sz="2800" dirty="0" err="1" smtClean="0"/>
              <a:t>gallringsbesluten</a:t>
            </a:r>
            <a:r>
              <a:rPr lang="fi-FI" sz="2800" dirty="0" smtClean="0"/>
              <a:t> (2)</a:t>
            </a:r>
            <a:endParaRPr lang="fi-FI" sz="2800" dirty="0"/>
          </a:p>
        </p:txBody>
      </p:sp>
      <p:sp>
        <p:nvSpPr>
          <p:cNvPr id="3" name="Sisällön paikkamerkki 2"/>
          <p:cNvSpPr>
            <a:spLocks noGrp="1"/>
          </p:cNvSpPr>
          <p:nvPr>
            <p:ph idx="1"/>
          </p:nvPr>
        </p:nvSpPr>
        <p:spPr/>
        <p:txBody>
          <a:bodyPr>
            <a:normAutofit fontScale="70000" lnSpcReduction="20000"/>
          </a:bodyPr>
          <a:lstStyle/>
          <a:p>
            <a:endParaRPr lang="fi-FI" dirty="0"/>
          </a:p>
          <a:p>
            <a:endParaRPr lang="fi-FI" dirty="0"/>
          </a:p>
          <a:p>
            <a:r>
              <a:rPr lang="fi-FI" dirty="0" err="1"/>
              <a:t>-”Pysyvän</a:t>
            </a:r>
            <a:r>
              <a:rPr lang="fi-FI" dirty="0"/>
              <a:t> säilyttämisen turvaamiseksi rekistereiden/tietokantojen tiedot tulee saattaa sellaiseen </a:t>
            </a:r>
            <a:r>
              <a:rPr lang="fi-FI" dirty="0" err="1"/>
              <a:t>rakenteiseen</a:t>
            </a:r>
            <a:r>
              <a:rPr lang="fi-FI" dirty="0"/>
              <a:t> muotoon, jossa siitä on muodostettavissa alkuperäisen käyttötarkoituksen mukaisia loogisia yhteenkuuluvia tietokokonaisuuksia. Tallennusrakenne tulee olla dokumentoitu. Käytettäessä </a:t>
            </a:r>
            <a:r>
              <a:rPr lang="fi-FI" b="1" dirty="0"/>
              <a:t>XML </a:t>
            </a:r>
            <a:r>
              <a:rPr lang="fi-FI" dirty="0"/>
              <a:t>tallennusrakennetta tulee XML:n rakenteen sisältää tämä myöhempää hyödynnettävyyttä tukeva tekninen dokumentaatio. Käytettäessä </a:t>
            </a:r>
            <a:r>
              <a:rPr lang="fi-FI" b="1" dirty="0" err="1"/>
              <a:t>CSV-tallennusrakennetta</a:t>
            </a:r>
            <a:r>
              <a:rPr lang="fi-FI" dirty="0"/>
              <a:t> tulee aineiston lisäksi tuottaa </a:t>
            </a:r>
            <a:r>
              <a:rPr lang="fi-FI" b="1" dirty="0"/>
              <a:t>erillinen tekninen dokumentaatio </a:t>
            </a:r>
            <a:r>
              <a:rPr lang="fi-FI" dirty="0"/>
              <a:t>joko hyödyntäen </a:t>
            </a:r>
            <a:r>
              <a:rPr lang="fi-FI" b="1" dirty="0" err="1"/>
              <a:t>ADDML-rakennetiedostoa</a:t>
            </a:r>
            <a:r>
              <a:rPr lang="fi-FI" dirty="0"/>
              <a:t> tai erillistä teknistä tietokanta-dokumentaatiota”. </a:t>
            </a:r>
          </a:p>
          <a:p>
            <a:endParaRPr lang="fi-FI" dirty="0"/>
          </a:p>
        </p:txBody>
      </p:sp>
      <p:sp>
        <p:nvSpPr>
          <p:cNvPr id="5" name="Dian numeron paikkamerkki 4"/>
          <p:cNvSpPr>
            <a:spLocks noGrp="1"/>
          </p:cNvSpPr>
          <p:nvPr>
            <p:ph type="sldNum" sz="quarter" idx="12"/>
          </p:nvPr>
        </p:nvSpPr>
        <p:spPr/>
        <p:txBody>
          <a:bodyPr/>
          <a:lstStyle/>
          <a:p>
            <a:fld id="{5F10857B-FE13-434A-BF63-EAFC18DA1BA0}" type="slidenum">
              <a:rPr lang="en-US" smtClean="0">
                <a:solidFill>
                  <a:prstClr val="black">
                    <a:tint val="75000"/>
                  </a:prstClr>
                </a:solidFill>
              </a:rPr>
              <a:pPr/>
              <a:t>13</a:t>
            </a:fld>
            <a:endParaRPr lang="en-US">
              <a:solidFill>
                <a:prstClr val="black">
                  <a:tint val="75000"/>
                </a:prstClr>
              </a:solidFill>
            </a:endParaRPr>
          </a:p>
        </p:txBody>
      </p:sp>
    </p:spTree>
    <p:extLst>
      <p:ext uri="{BB962C8B-B14F-4D97-AF65-F5344CB8AC3E}">
        <p14:creationId xmlns:p14="http://schemas.microsoft.com/office/powerpoint/2010/main" val="4179322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p:txBody>
          <a:bodyPr/>
          <a:lstStyle/>
          <a:p>
            <a:pPr marL="0" indent="0">
              <a:buNone/>
            </a:pPr>
            <a:r>
              <a:rPr lang="fi-FI" dirty="0"/>
              <a:t>TACK!</a:t>
            </a:r>
            <a:br>
              <a:rPr lang="fi-FI" dirty="0"/>
            </a:br>
            <a:r>
              <a:rPr lang="fi-FI" dirty="0"/>
              <a:t/>
            </a:r>
            <a:br>
              <a:rPr lang="fi-FI" dirty="0"/>
            </a:br>
            <a:r>
              <a:rPr lang="fi-FI" dirty="0" err="1">
                <a:hlinkClick r:id="rId2"/>
              </a:rPr>
              <a:t>veli-matti.pussinen@arkisto.fi</a:t>
            </a:r>
            <a:r>
              <a:rPr lang="fi-FI" dirty="0"/>
              <a:t/>
            </a:r>
            <a:br>
              <a:rPr lang="fi-FI" dirty="0"/>
            </a:br>
            <a:r>
              <a:rPr lang="fi-FI" dirty="0"/>
              <a:t>+358 50 307 0433</a:t>
            </a:r>
            <a:br>
              <a:rPr lang="fi-FI" dirty="0"/>
            </a:br>
            <a:r>
              <a:rPr lang="fi-FI" dirty="0"/>
              <a:t/>
            </a:r>
            <a:br>
              <a:rPr lang="fi-FI" dirty="0"/>
            </a:br>
            <a:endParaRPr lang="fi-FI" dirty="0"/>
          </a:p>
        </p:txBody>
      </p:sp>
      <p:sp>
        <p:nvSpPr>
          <p:cNvPr id="5" name="Dian numeron paikkamerkki 4"/>
          <p:cNvSpPr>
            <a:spLocks noGrp="1"/>
          </p:cNvSpPr>
          <p:nvPr>
            <p:ph type="sldNum" sz="quarter" idx="12"/>
          </p:nvPr>
        </p:nvSpPr>
        <p:spPr/>
        <p:txBody>
          <a:bodyPr/>
          <a:lstStyle/>
          <a:p>
            <a:fld id="{5F10857B-FE13-434A-BF63-EAFC18DA1BA0}" type="slidenum">
              <a:rPr lang="en-US" smtClean="0">
                <a:solidFill>
                  <a:prstClr val="black">
                    <a:tint val="75000"/>
                  </a:prstClr>
                </a:solidFill>
              </a:rPr>
              <a:pPr/>
              <a:t>14</a:t>
            </a:fld>
            <a:endParaRPr lang="en-US">
              <a:solidFill>
                <a:prstClr val="black">
                  <a:tint val="75000"/>
                </a:prstClr>
              </a:solidFill>
            </a:endParaRPr>
          </a:p>
        </p:txBody>
      </p:sp>
      <p:pic>
        <p:nvPicPr>
          <p:cNvPr id="1028" name="Picture 4" descr="http://www.arkisto.fi/uploads/images/200V/200v_sv.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52120" y="3933056"/>
            <a:ext cx="2238375" cy="17430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6973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57200" y="1047749"/>
            <a:ext cx="8219256" cy="725068"/>
          </a:xfrm>
        </p:spPr>
        <p:txBody>
          <a:bodyPr>
            <a:normAutofit/>
          </a:bodyPr>
          <a:lstStyle/>
          <a:p>
            <a:r>
              <a:rPr lang="fi-FI" sz="4000" dirty="0" err="1" smtClean="0"/>
              <a:t>Riksarkivets</a:t>
            </a:r>
            <a:r>
              <a:rPr lang="fi-FI" sz="4000" dirty="0" smtClean="0"/>
              <a:t> strategi 2020 (1)</a:t>
            </a:r>
            <a:endParaRPr lang="fi-FI" sz="4000" dirty="0"/>
          </a:p>
        </p:txBody>
      </p:sp>
      <p:sp>
        <p:nvSpPr>
          <p:cNvPr id="5" name="Dian numeron paikkamerkki 4"/>
          <p:cNvSpPr>
            <a:spLocks noGrp="1"/>
          </p:cNvSpPr>
          <p:nvPr>
            <p:ph type="sldNum" sz="quarter" idx="12"/>
          </p:nvPr>
        </p:nvSpPr>
        <p:spPr/>
        <p:txBody>
          <a:bodyPr/>
          <a:lstStyle/>
          <a:p>
            <a:fld id="{5F10857B-FE13-434A-BF63-EAFC18DA1BA0}" type="slidenum">
              <a:rPr lang="en-US" smtClean="0">
                <a:solidFill>
                  <a:prstClr val="black">
                    <a:tint val="75000"/>
                  </a:prstClr>
                </a:solidFill>
              </a:rPr>
              <a:pPr/>
              <a:t>2</a:t>
            </a:fld>
            <a:endParaRPr lang="en-US">
              <a:solidFill>
                <a:prstClr val="black">
                  <a:tint val="75000"/>
                </a:prstClr>
              </a:solidFill>
            </a:endParaRPr>
          </a:p>
        </p:txBody>
      </p:sp>
      <p:sp>
        <p:nvSpPr>
          <p:cNvPr id="6" name="Sisällön paikkamerkki 5"/>
          <p:cNvSpPr>
            <a:spLocks noGrp="1"/>
          </p:cNvSpPr>
          <p:nvPr>
            <p:ph idx="1"/>
          </p:nvPr>
        </p:nvSpPr>
        <p:spPr>
          <a:xfrm>
            <a:off x="914400" y="1722436"/>
            <a:ext cx="8229600" cy="4586883"/>
          </a:xfrm>
        </p:spPr>
        <p:txBody>
          <a:bodyPr>
            <a:noAutofit/>
          </a:bodyPr>
          <a:lstStyle/>
          <a:p>
            <a:pPr marL="0" indent="0">
              <a:buNone/>
            </a:pPr>
            <a:r>
              <a:rPr lang="fi-FI" sz="1800" b="1" dirty="0" err="1" smtClean="0"/>
              <a:t>Strategiska</a:t>
            </a:r>
            <a:r>
              <a:rPr lang="fi-FI" sz="1800" b="1" dirty="0" smtClean="0"/>
              <a:t> </a:t>
            </a:r>
            <a:r>
              <a:rPr lang="fi-FI" sz="1800" b="1" dirty="0" err="1" smtClean="0"/>
              <a:t>fokusområden</a:t>
            </a:r>
            <a:r>
              <a:rPr lang="fi-FI" sz="1800" b="1" dirty="0" smtClean="0"/>
              <a:t> </a:t>
            </a:r>
            <a:r>
              <a:rPr lang="fi-FI" sz="1800" b="1" dirty="0" err="1" smtClean="0"/>
              <a:t>och</a:t>
            </a:r>
            <a:r>
              <a:rPr lang="fi-FI" sz="1800" b="1" dirty="0" smtClean="0"/>
              <a:t> </a:t>
            </a:r>
            <a:r>
              <a:rPr lang="fi-FI" sz="1800" b="1" dirty="0" err="1" smtClean="0"/>
              <a:t>mål</a:t>
            </a:r>
            <a:endParaRPr lang="fi-FI" sz="1800" b="1" dirty="0"/>
          </a:p>
          <a:p>
            <a:pPr marL="0" indent="0">
              <a:buNone/>
            </a:pPr>
            <a:endParaRPr lang="fi-FI" sz="1800" dirty="0" smtClean="0"/>
          </a:p>
          <a:p>
            <a:pPr marL="0" indent="0">
              <a:buNone/>
            </a:pPr>
            <a:r>
              <a:rPr lang="fi-FI" sz="1800" dirty="0" err="1" smtClean="0"/>
              <a:t>Riksarkivet</a:t>
            </a:r>
            <a:endParaRPr lang="fi-FI" sz="1800" dirty="0"/>
          </a:p>
          <a:p>
            <a:pPr marL="0" indent="0">
              <a:buNone/>
            </a:pPr>
            <a:r>
              <a:rPr lang="fi-FI" sz="1800" dirty="0" smtClean="0"/>
              <a:t>1) </a:t>
            </a:r>
            <a:r>
              <a:rPr lang="fi-FI" sz="1800" dirty="0" err="1" smtClean="0"/>
              <a:t>Utgår</a:t>
            </a:r>
            <a:r>
              <a:rPr lang="fi-FI" sz="1800" dirty="0" smtClean="0"/>
              <a:t> </a:t>
            </a:r>
            <a:r>
              <a:rPr lang="fi-FI" sz="1800" dirty="0" err="1" smtClean="0"/>
              <a:t>från</a:t>
            </a:r>
            <a:r>
              <a:rPr lang="fi-FI" sz="1800" dirty="0" smtClean="0"/>
              <a:t> </a:t>
            </a:r>
            <a:r>
              <a:rPr lang="fi-FI" sz="1800" b="1" dirty="0" err="1" smtClean="0"/>
              <a:t>kunderna</a:t>
            </a:r>
            <a:r>
              <a:rPr lang="fi-FI" sz="1800" dirty="0" smtClean="0"/>
              <a:t> i </a:t>
            </a:r>
            <a:r>
              <a:rPr lang="fi-FI" sz="1800" dirty="0" err="1" smtClean="0"/>
              <a:t>all</a:t>
            </a:r>
            <a:r>
              <a:rPr lang="fi-FI" sz="1800" dirty="0" smtClean="0"/>
              <a:t> </a:t>
            </a:r>
            <a:r>
              <a:rPr lang="fi-FI" sz="1800" dirty="0" err="1" smtClean="0"/>
              <a:t>sin</a:t>
            </a:r>
            <a:r>
              <a:rPr lang="fi-FI" sz="1800" dirty="0" smtClean="0"/>
              <a:t> </a:t>
            </a:r>
            <a:r>
              <a:rPr lang="fi-FI" sz="1800" dirty="0" err="1" smtClean="0"/>
              <a:t>verksamhet</a:t>
            </a:r>
            <a:r>
              <a:rPr lang="fi-FI" sz="1800" dirty="0" smtClean="0"/>
              <a:t>.</a:t>
            </a:r>
            <a:endParaRPr lang="fi-FI" sz="1800" dirty="0"/>
          </a:p>
          <a:p>
            <a:pPr marL="0" indent="0">
              <a:buNone/>
            </a:pPr>
            <a:r>
              <a:rPr lang="fi-FI" sz="1800" b="1" dirty="0" smtClean="0"/>
              <a:t>2)</a:t>
            </a:r>
            <a:r>
              <a:rPr lang="fi-FI" sz="1800" dirty="0" smtClean="0"/>
              <a:t> </a:t>
            </a:r>
            <a:r>
              <a:rPr lang="fi-FI" sz="1800" dirty="0" err="1" smtClean="0"/>
              <a:t>Säkerställer</a:t>
            </a:r>
            <a:r>
              <a:rPr lang="fi-FI" sz="1800" dirty="0" smtClean="0"/>
              <a:t> </a:t>
            </a:r>
            <a:r>
              <a:rPr lang="fi-FI" sz="1800" dirty="0" err="1" smtClean="0"/>
              <a:t>att</a:t>
            </a:r>
            <a:r>
              <a:rPr lang="fi-FI" sz="1800" dirty="0" smtClean="0"/>
              <a:t> det </a:t>
            </a:r>
            <a:r>
              <a:rPr lang="fi-FI" sz="1800" b="1" dirty="0" err="1" smtClean="0"/>
              <a:t>analoga</a:t>
            </a:r>
            <a:r>
              <a:rPr lang="fi-FI" sz="1800" b="1" dirty="0" smtClean="0"/>
              <a:t> </a:t>
            </a:r>
            <a:r>
              <a:rPr lang="fi-FI" sz="1800" b="1" dirty="0" err="1" smtClean="0"/>
              <a:t>material</a:t>
            </a:r>
            <a:r>
              <a:rPr lang="fi-FI" sz="1800" b="1" dirty="0" smtClean="0"/>
              <a:t> </a:t>
            </a:r>
            <a:r>
              <a:rPr lang="fi-FI" sz="1800" dirty="0" err="1" smtClean="0"/>
              <a:t>som</a:t>
            </a:r>
            <a:r>
              <a:rPr lang="fi-FI" sz="1800" dirty="0" smtClean="0"/>
              <a:t> </a:t>
            </a:r>
            <a:r>
              <a:rPr lang="fi-FI" sz="1800" dirty="0" err="1" smtClean="0"/>
              <a:t>fastslagit</a:t>
            </a:r>
            <a:r>
              <a:rPr lang="fi-FI" sz="1800" dirty="0" smtClean="0"/>
              <a:t> för </a:t>
            </a:r>
            <a:r>
              <a:rPr lang="fi-FI" sz="1800" dirty="0" err="1" smtClean="0"/>
              <a:t>varaktig</a:t>
            </a:r>
            <a:r>
              <a:rPr lang="fi-FI" sz="1800" dirty="0" smtClean="0"/>
              <a:t> </a:t>
            </a:r>
            <a:r>
              <a:rPr lang="fi-FI" sz="1800" dirty="0" err="1" smtClean="0"/>
              <a:t>förvaring</a:t>
            </a:r>
            <a:r>
              <a:rPr lang="fi-FI" sz="1800" dirty="0" smtClean="0"/>
              <a:t> </a:t>
            </a:r>
            <a:r>
              <a:rPr lang="fi-FI" sz="1800" b="1" dirty="0" err="1" smtClean="0"/>
              <a:t>förvaras</a:t>
            </a:r>
            <a:r>
              <a:rPr lang="fi-FI" sz="1800" dirty="0" smtClean="0"/>
              <a:t> </a:t>
            </a:r>
            <a:r>
              <a:rPr lang="fi-FI" sz="1800" dirty="0" err="1" smtClean="0"/>
              <a:t>på</a:t>
            </a:r>
            <a:r>
              <a:rPr lang="fi-FI" sz="1800" dirty="0" smtClean="0"/>
              <a:t> ett </a:t>
            </a:r>
            <a:r>
              <a:rPr lang="fi-FI" sz="1800" b="1" dirty="0" err="1" smtClean="0"/>
              <a:t>kostnadseffektivt</a:t>
            </a:r>
            <a:r>
              <a:rPr lang="fi-FI" sz="1800" dirty="0" smtClean="0"/>
              <a:t> </a:t>
            </a:r>
            <a:r>
              <a:rPr lang="fi-FI" sz="1800" dirty="0" err="1" smtClean="0"/>
              <a:t>och</a:t>
            </a:r>
            <a:r>
              <a:rPr lang="fi-FI" sz="1800" dirty="0" smtClean="0"/>
              <a:t> </a:t>
            </a:r>
            <a:r>
              <a:rPr lang="fi-FI" sz="1800" dirty="0" err="1" smtClean="0"/>
              <a:t>ur</a:t>
            </a:r>
            <a:r>
              <a:rPr lang="fi-FI" sz="1800" dirty="0" smtClean="0"/>
              <a:t> </a:t>
            </a:r>
            <a:r>
              <a:rPr lang="fi-FI" sz="1800" dirty="0" err="1" smtClean="0"/>
              <a:t>logistisk</a:t>
            </a:r>
            <a:r>
              <a:rPr lang="fi-FI" sz="1800" dirty="0" smtClean="0"/>
              <a:t> </a:t>
            </a:r>
            <a:r>
              <a:rPr lang="fi-FI" sz="1800" dirty="0" err="1" smtClean="0"/>
              <a:t>synvinkel</a:t>
            </a:r>
            <a:r>
              <a:rPr lang="fi-FI" sz="1800" dirty="0" smtClean="0"/>
              <a:t> </a:t>
            </a:r>
            <a:r>
              <a:rPr lang="fi-FI" sz="1800" dirty="0" err="1" smtClean="0"/>
              <a:t>ändamålsenligt</a:t>
            </a:r>
            <a:r>
              <a:rPr lang="fi-FI" sz="1800" dirty="0" smtClean="0"/>
              <a:t> </a:t>
            </a:r>
            <a:r>
              <a:rPr lang="fi-FI" sz="1800" dirty="0" err="1" smtClean="0"/>
              <a:t>sätt</a:t>
            </a:r>
            <a:r>
              <a:rPr lang="fi-FI" sz="1800" dirty="0" smtClean="0"/>
              <a:t> </a:t>
            </a:r>
            <a:r>
              <a:rPr lang="fi-FI" sz="1800" dirty="0" err="1" smtClean="0"/>
              <a:t>och</a:t>
            </a:r>
            <a:r>
              <a:rPr lang="fi-FI" sz="1800" dirty="0" smtClean="0"/>
              <a:t> </a:t>
            </a:r>
            <a:r>
              <a:rPr lang="fi-FI" sz="1800" dirty="0" err="1" smtClean="0"/>
              <a:t>gör</a:t>
            </a:r>
            <a:r>
              <a:rPr lang="fi-FI" sz="1800" dirty="0" smtClean="0"/>
              <a:t> </a:t>
            </a:r>
            <a:r>
              <a:rPr lang="fi-FI" sz="1800" dirty="0" err="1" smtClean="0"/>
              <a:t>materialet</a:t>
            </a:r>
            <a:r>
              <a:rPr lang="fi-FI" sz="1800" dirty="0" smtClean="0"/>
              <a:t> </a:t>
            </a:r>
            <a:r>
              <a:rPr lang="fi-FI" sz="1800" dirty="0" err="1" smtClean="0"/>
              <a:t>bättre</a:t>
            </a:r>
            <a:r>
              <a:rPr lang="fi-FI" sz="1800" dirty="0" smtClean="0"/>
              <a:t> </a:t>
            </a:r>
            <a:r>
              <a:rPr lang="fi-FI" sz="1800" dirty="0" err="1" smtClean="0"/>
              <a:t>tillgängligt</a:t>
            </a:r>
            <a:r>
              <a:rPr lang="fi-FI" sz="1800" dirty="0" smtClean="0"/>
              <a:t> </a:t>
            </a:r>
            <a:r>
              <a:rPr lang="fi-FI" sz="1800" dirty="0" err="1" smtClean="0"/>
              <a:t>genom</a:t>
            </a:r>
            <a:r>
              <a:rPr lang="fi-FI" sz="1800" dirty="0" smtClean="0"/>
              <a:t> </a:t>
            </a:r>
            <a:r>
              <a:rPr lang="fi-FI" sz="1800" dirty="0" err="1" smtClean="0"/>
              <a:t>att</a:t>
            </a:r>
            <a:r>
              <a:rPr lang="fi-FI" sz="1800" dirty="0" smtClean="0"/>
              <a:t> </a:t>
            </a:r>
            <a:r>
              <a:rPr lang="fi-FI" sz="1800" dirty="0" err="1" smtClean="0"/>
              <a:t>främja</a:t>
            </a:r>
            <a:r>
              <a:rPr lang="fi-FI" sz="1800" dirty="0" smtClean="0"/>
              <a:t> </a:t>
            </a:r>
            <a:r>
              <a:rPr lang="fi-FI" sz="1800" b="1" dirty="0" err="1" smtClean="0"/>
              <a:t>digitalisering</a:t>
            </a:r>
            <a:r>
              <a:rPr lang="fi-FI" sz="1800" b="1" dirty="0" smtClean="0"/>
              <a:t> av </a:t>
            </a:r>
            <a:r>
              <a:rPr lang="fi-FI" sz="1800" b="1" dirty="0" err="1" smtClean="0"/>
              <a:t>material</a:t>
            </a:r>
            <a:r>
              <a:rPr lang="fi-FI" sz="1800" b="1" dirty="0" smtClean="0"/>
              <a:t> </a:t>
            </a:r>
            <a:r>
              <a:rPr lang="fi-FI" sz="1800" b="1" dirty="0" err="1" smtClean="0"/>
              <a:t>inom</a:t>
            </a:r>
            <a:r>
              <a:rPr lang="fi-FI" sz="1800" b="1" dirty="0" smtClean="0"/>
              <a:t> </a:t>
            </a:r>
            <a:r>
              <a:rPr lang="fi-FI" sz="1800" b="1" dirty="0" err="1" smtClean="0"/>
              <a:t>ramen</a:t>
            </a:r>
            <a:r>
              <a:rPr lang="fi-FI" sz="1800" b="1" dirty="0" smtClean="0"/>
              <a:t> för </a:t>
            </a:r>
            <a:r>
              <a:rPr lang="fi-FI" sz="1800" b="1" dirty="0" err="1" smtClean="0"/>
              <a:t>överföringsprocessen</a:t>
            </a:r>
            <a:r>
              <a:rPr lang="fi-FI" sz="1800" dirty="0" smtClean="0"/>
              <a:t>.</a:t>
            </a:r>
            <a:endParaRPr lang="fi-FI" sz="1800" b="1" dirty="0"/>
          </a:p>
          <a:p>
            <a:pPr marL="0" indent="0">
              <a:buNone/>
            </a:pPr>
            <a:r>
              <a:rPr lang="fi-FI" sz="1800" b="1" dirty="0" smtClean="0"/>
              <a:t>3) </a:t>
            </a:r>
            <a:r>
              <a:rPr lang="fi-FI" sz="1800" b="1" dirty="0" err="1" smtClean="0"/>
              <a:t>Främjar</a:t>
            </a:r>
            <a:r>
              <a:rPr lang="fi-FI" sz="1800" b="1" dirty="0" smtClean="0"/>
              <a:t> </a:t>
            </a:r>
            <a:r>
              <a:rPr lang="fi-FI" sz="1800" b="1" dirty="0" err="1" smtClean="0"/>
              <a:t>e-arkivering</a:t>
            </a:r>
            <a:r>
              <a:rPr lang="fi-FI" sz="1800" b="1" dirty="0" smtClean="0"/>
              <a:t> </a:t>
            </a:r>
            <a:r>
              <a:rPr lang="fi-FI" sz="1800" b="1" dirty="0" err="1" smtClean="0"/>
              <a:t>inom</a:t>
            </a:r>
            <a:r>
              <a:rPr lang="fi-FI" sz="1800" b="1" dirty="0" smtClean="0"/>
              <a:t> </a:t>
            </a:r>
            <a:r>
              <a:rPr lang="fi-FI" sz="1800" b="1" dirty="0" err="1" smtClean="0"/>
              <a:t>den</a:t>
            </a:r>
            <a:r>
              <a:rPr lang="fi-FI" sz="1800" b="1" dirty="0" smtClean="0"/>
              <a:t> </a:t>
            </a:r>
            <a:r>
              <a:rPr lang="fi-FI" sz="1800" b="1" dirty="0" err="1" smtClean="0"/>
              <a:t>offentliga</a:t>
            </a:r>
            <a:r>
              <a:rPr lang="fi-FI" sz="1800" b="1" dirty="0" smtClean="0"/>
              <a:t> </a:t>
            </a:r>
            <a:r>
              <a:rPr lang="fi-FI" sz="1800" b="1" dirty="0" err="1" smtClean="0"/>
              <a:t>förvaltningen</a:t>
            </a:r>
            <a:r>
              <a:rPr lang="fi-FI" sz="1800" b="1" dirty="0" smtClean="0"/>
              <a:t> </a:t>
            </a:r>
            <a:r>
              <a:rPr lang="fi-FI" sz="1800" b="1" dirty="0" err="1" smtClean="0"/>
              <a:t>och</a:t>
            </a:r>
            <a:r>
              <a:rPr lang="fi-FI" sz="1800" b="1" dirty="0" smtClean="0"/>
              <a:t> </a:t>
            </a:r>
            <a:r>
              <a:rPr lang="fi-FI" sz="1800" b="1" dirty="0" err="1" smtClean="0"/>
              <a:t>deltar</a:t>
            </a:r>
            <a:r>
              <a:rPr lang="fi-FI" sz="1800" b="1" dirty="0" smtClean="0"/>
              <a:t> </a:t>
            </a:r>
            <a:r>
              <a:rPr lang="fi-FI" sz="1800" b="1" dirty="0" err="1" smtClean="0"/>
              <a:t>aktivt</a:t>
            </a:r>
            <a:r>
              <a:rPr lang="fi-FI" sz="1800" b="1" dirty="0" smtClean="0"/>
              <a:t> i </a:t>
            </a:r>
            <a:r>
              <a:rPr lang="fi-FI" sz="1800" b="1" dirty="0" err="1" smtClean="0"/>
              <a:t>utvecklingen</a:t>
            </a:r>
            <a:r>
              <a:rPr lang="fi-FI" sz="1800" b="1" dirty="0" smtClean="0"/>
              <a:t> av </a:t>
            </a:r>
            <a:r>
              <a:rPr lang="fi-FI" sz="1800" b="1" dirty="0" err="1" smtClean="0"/>
              <a:t>lösningar</a:t>
            </a:r>
            <a:r>
              <a:rPr lang="fi-FI" sz="1800" b="1" dirty="0" smtClean="0"/>
              <a:t> för </a:t>
            </a:r>
            <a:r>
              <a:rPr lang="fi-FI" sz="1800" b="1" dirty="0" err="1" smtClean="0"/>
              <a:t>varaktig</a:t>
            </a:r>
            <a:r>
              <a:rPr lang="fi-FI" sz="1800" b="1" dirty="0" smtClean="0"/>
              <a:t> </a:t>
            </a:r>
            <a:r>
              <a:rPr lang="fi-FI" sz="1800" b="1" dirty="0" err="1" smtClean="0"/>
              <a:t>förvaring</a:t>
            </a:r>
            <a:r>
              <a:rPr lang="fi-FI" sz="1800" b="1" dirty="0" smtClean="0"/>
              <a:t>. </a:t>
            </a:r>
          </a:p>
          <a:p>
            <a:pPr marL="0" indent="0">
              <a:buNone/>
            </a:pPr>
            <a:r>
              <a:rPr lang="fi-FI" sz="1800" dirty="0" smtClean="0"/>
              <a:t>4) </a:t>
            </a:r>
            <a:r>
              <a:rPr lang="fi-FI" sz="1800" dirty="0" err="1" smtClean="0"/>
              <a:t>Tillhandahåller</a:t>
            </a:r>
            <a:r>
              <a:rPr lang="fi-FI" sz="1800" dirty="0" smtClean="0"/>
              <a:t> </a:t>
            </a:r>
            <a:r>
              <a:rPr lang="fi-FI" sz="1800" dirty="0" err="1" smtClean="0"/>
              <a:t>tjänster</a:t>
            </a:r>
            <a:r>
              <a:rPr lang="fi-FI" sz="1800" dirty="0" smtClean="0"/>
              <a:t> </a:t>
            </a:r>
            <a:r>
              <a:rPr lang="fi-FI" sz="1800" dirty="0" err="1" smtClean="0"/>
              <a:t>som</a:t>
            </a:r>
            <a:r>
              <a:rPr lang="fi-FI" sz="1800" dirty="0" smtClean="0"/>
              <a:t> </a:t>
            </a:r>
            <a:r>
              <a:rPr lang="fi-FI" sz="1800" dirty="0" err="1" smtClean="0"/>
              <a:t>främjar</a:t>
            </a:r>
            <a:r>
              <a:rPr lang="fi-FI" sz="1800" dirty="0" smtClean="0"/>
              <a:t> </a:t>
            </a:r>
            <a:r>
              <a:rPr lang="fi-FI" sz="1800" dirty="0" err="1" smtClean="0"/>
              <a:t>vidareutnyttjandet</a:t>
            </a:r>
            <a:r>
              <a:rPr lang="fi-FI" sz="1800" dirty="0" smtClean="0"/>
              <a:t> av </a:t>
            </a:r>
            <a:r>
              <a:rPr lang="fi-FI" sz="1800" dirty="0" err="1" smtClean="0"/>
              <a:t>dokumentinformation</a:t>
            </a:r>
            <a:r>
              <a:rPr lang="fi-FI" sz="1800" dirty="0" smtClean="0"/>
              <a:t> </a:t>
            </a:r>
            <a:r>
              <a:rPr lang="fi-FI" sz="1800" dirty="0" err="1" smtClean="0"/>
              <a:t>som</a:t>
            </a:r>
            <a:r>
              <a:rPr lang="fi-FI" sz="1800" dirty="0" smtClean="0"/>
              <a:t> </a:t>
            </a:r>
            <a:r>
              <a:rPr lang="fi-FI" sz="1800" dirty="0" err="1" smtClean="0"/>
              <a:t>ingår</a:t>
            </a:r>
            <a:r>
              <a:rPr lang="fi-FI" sz="1800" dirty="0" smtClean="0"/>
              <a:t> i </a:t>
            </a:r>
            <a:r>
              <a:rPr lang="fi-FI" sz="1800" dirty="0" err="1" smtClean="0"/>
              <a:t>digitalt</a:t>
            </a:r>
            <a:r>
              <a:rPr lang="fi-FI" sz="1800" dirty="0" smtClean="0"/>
              <a:t> </a:t>
            </a:r>
            <a:r>
              <a:rPr lang="fi-FI" sz="1800" dirty="0" err="1" smtClean="0"/>
              <a:t>material</a:t>
            </a:r>
            <a:r>
              <a:rPr lang="fi-FI" sz="1800" dirty="0" smtClean="0"/>
              <a:t> </a:t>
            </a:r>
            <a:r>
              <a:rPr lang="fi-FI" sz="1800" dirty="0" err="1" smtClean="0"/>
              <a:t>och</a:t>
            </a:r>
            <a:r>
              <a:rPr lang="fi-FI" sz="1800" dirty="0" smtClean="0"/>
              <a:t> </a:t>
            </a:r>
            <a:r>
              <a:rPr lang="fi-FI" sz="1800" dirty="0" err="1" smtClean="0"/>
              <a:t>registeruppgifter</a:t>
            </a:r>
            <a:r>
              <a:rPr lang="fi-FI" sz="1800" dirty="0" smtClean="0"/>
              <a:t>. </a:t>
            </a:r>
          </a:p>
          <a:p>
            <a:pPr marL="0" indent="0">
              <a:buNone/>
            </a:pPr>
            <a:r>
              <a:rPr lang="fi-FI" sz="1800" dirty="0" smtClean="0"/>
              <a:t>5) </a:t>
            </a:r>
            <a:r>
              <a:rPr lang="fi-FI" sz="1800" dirty="0" err="1" smtClean="0"/>
              <a:t>Identifierar</a:t>
            </a:r>
            <a:r>
              <a:rPr lang="fi-FI" sz="1800" dirty="0" smtClean="0"/>
              <a:t> </a:t>
            </a:r>
            <a:r>
              <a:rPr lang="fi-FI" sz="1800" dirty="0" err="1" smtClean="0"/>
              <a:t>förändringar</a:t>
            </a:r>
            <a:r>
              <a:rPr lang="fi-FI" sz="1800" dirty="0" smtClean="0"/>
              <a:t> i </a:t>
            </a:r>
            <a:r>
              <a:rPr lang="fi-FI" sz="1800" dirty="0" err="1" smtClean="0"/>
              <a:t>forskningsprocessen</a:t>
            </a:r>
            <a:r>
              <a:rPr lang="fi-FI" sz="1800" dirty="0" smtClean="0"/>
              <a:t> </a:t>
            </a:r>
            <a:r>
              <a:rPr lang="fi-FI" sz="1800" dirty="0" err="1" smtClean="0"/>
              <a:t>och</a:t>
            </a:r>
            <a:r>
              <a:rPr lang="fi-FI" sz="1800" dirty="0" smtClean="0"/>
              <a:t> </a:t>
            </a:r>
            <a:r>
              <a:rPr lang="fi-FI" sz="1800" dirty="0" err="1" smtClean="0"/>
              <a:t>beaktar</a:t>
            </a:r>
            <a:r>
              <a:rPr lang="fi-FI" sz="1800" dirty="0" smtClean="0"/>
              <a:t> de </a:t>
            </a:r>
            <a:r>
              <a:rPr lang="fi-FI" sz="1800" dirty="0" err="1" smtClean="0"/>
              <a:t>krav</a:t>
            </a:r>
            <a:r>
              <a:rPr lang="fi-FI" sz="1800" dirty="0" smtClean="0"/>
              <a:t> </a:t>
            </a:r>
            <a:r>
              <a:rPr lang="fi-FI" sz="1800" dirty="0" err="1" smtClean="0"/>
              <a:t>som</a:t>
            </a:r>
            <a:r>
              <a:rPr lang="fi-FI" sz="1800" dirty="0" smtClean="0"/>
              <a:t> </a:t>
            </a:r>
            <a:r>
              <a:rPr lang="fi-FI" sz="1800" dirty="0" err="1" smtClean="0"/>
              <a:t>förändringarna</a:t>
            </a:r>
            <a:r>
              <a:rPr lang="fi-FI" sz="1800" dirty="0" smtClean="0"/>
              <a:t> </a:t>
            </a:r>
            <a:r>
              <a:rPr lang="fi-FI" sz="1800" dirty="0" err="1" smtClean="0"/>
              <a:t>ställer</a:t>
            </a:r>
            <a:r>
              <a:rPr lang="fi-FI" sz="1800" dirty="0" smtClean="0"/>
              <a:t> </a:t>
            </a:r>
            <a:r>
              <a:rPr lang="fi-FI" sz="1800" dirty="0" err="1" smtClean="0"/>
              <a:t>på</a:t>
            </a:r>
            <a:r>
              <a:rPr lang="fi-FI" sz="1800" dirty="0" smtClean="0"/>
              <a:t> </a:t>
            </a:r>
            <a:r>
              <a:rPr lang="fi-FI" sz="1800" dirty="0" err="1" smtClean="0"/>
              <a:t>arkivets</a:t>
            </a:r>
            <a:r>
              <a:rPr lang="fi-FI" sz="1800" dirty="0" smtClean="0"/>
              <a:t> </a:t>
            </a:r>
            <a:r>
              <a:rPr lang="fi-FI" sz="1800" dirty="0" err="1" smtClean="0"/>
              <a:t>tjänster</a:t>
            </a:r>
            <a:r>
              <a:rPr lang="fi-FI" sz="1800" dirty="0" smtClean="0"/>
              <a:t> </a:t>
            </a:r>
            <a:r>
              <a:rPr lang="fi-FI" sz="1800" dirty="0" err="1" smtClean="0"/>
              <a:t>och</a:t>
            </a:r>
            <a:r>
              <a:rPr lang="fi-FI" sz="1800" dirty="0" smtClean="0"/>
              <a:t> </a:t>
            </a:r>
            <a:r>
              <a:rPr lang="fi-FI" sz="1800" dirty="0" err="1" smtClean="0"/>
              <a:t>verksamhet</a:t>
            </a:r>
            <a:r>
              <a:rPr lang="fi-FI" sz="1800" dirty="0" smtClean="0"/>
              <a:t> i </a:t>
            </a:r>
            <a:r>
              <a:rPr lang="fi-FI" sz="1800" dirty="0" err="1" smtClean="0"/>
              <a:t>dessa</a:t>
            </a:r>
            <a:r>
              <a:rPr lang="fi-FI" sz="1800" dirty="0" smtClean="0"/>
              <a:t> </a:t>
            </a:r>
            <a:r>
              <a:rPr lang="fi-FI" sz="1800" dirty="0" err="1" smtClean="0"/>
              <a:t>egenskap</a:t>
            </a:r>
            <a:r>
              <a:rPr lang="fi-FI" sz="1800" dirty="0" smtClean="0"/>
              <a:t> av </a:t>
            </a:r>
            <a:r>
              <a:rPr lang="fi-FI" sz="1800" b="1" dirty="0" err="1" smtClean="0"/>
              <a:t>forskningsinfrastruktur</a:t>
            </a:r>
            <a:r>
              <a:rPr lang="fi-FI" sz="1800" dirty="0" smtClean="0"/>
              <a:t>.</a:t>
            </a:r>
            <a:endParaRPr lang="fi-FI" sz="1100" dirty="0"/>
          </a:p>
        </p:txBody>
      </p:sp>
    </p:spTree>
    <p:extLst>
      <p:ext uri="{BB962C8B-B14F-4D97-AF65-F5344CB8AC3E}">
        <p14:creationId xmlns:p14="http://schemas.microsoft.com/office/powerpoint/2010/main" val="15467955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4000" dirty="0" err="1"/>
              <a:t>Riksarkivets</a:t>
            </a:r>
            <a:r>
              <a:rPr lang="fi-FI" sz="4000" dirty="0"/>
              <a:t> strategi 2020 </a:t>
            </a:r>
            <a:r>
              <a:rPr lang="fi-FI" sz="4000" dirty="0" smtClean="0"/>
              <a:t>(2)</a:t>
            </a:r>
            <a:endParaRPr lang="fi-FI" sz="4000" dirty="0"/>
          </a:p>
        </p:txBody>
      </p:sp>
      <p:sp>
        <p:nvSpPr>
          <p:cNvPr id="3" name="Sisällön paikkamerkki 2"/>
          <p:cNvSpPr>
            <a:spLocks noGrp="1"/>
          </p:cNvSpPr>
          <p:nvPr>
            <p:ph idx="1"/>
          </p:nvPr>
        </p:nvSpPr>
        <p:spPr/>
        <p:txBody>
          <a:bodyPr>
            <a:normAutofit fontScale="55000" lnSpcReduction="20000"/>
          </a:bodyPr>
          <a:lstStyle/>
          <a:p>
            <a:pPr marL="0" indent="0">
              <a:buNone/>
            </a:pPr>
            <a:r>
              <a:rPr lang="fi-FI" dirty="0"/>
              <a:t>6) </a:t>
            </a:r>
            <a:r>
              <a:rPr lang="fi-FI" dirty="0" err="1" smtClean="0"/>
              <a:t>Främjar</a:t>
            </a:r>
            <a:r>
              <a:rPr lang="fi-FI" dirty="0" smtClean="0"/>
              <a:t> </a:t>
            </a:r>
            <a:r>
              <a:rPr lang="fi-FI" dirty="0" err="1" smtClean="0"/>
              <a:t>moderna</a:t>
            </a:r>
            <a:r>
              <a:rPr lang="fi-FI" dirty="0" smtClean="0"/>
              <a:t> </a:t>
            </a:r>
            <a:r>
              <a:rPr lang="fi-FI" dirty="0" err="1" smtClean="0"/>
              <a:t>metoder</a:t>
            </a:r>
            <a:r>
              <a:rPr lang="fi-FI" dirty="0" smtClean="0"/>
              <a:t> för </a:t>
            </a:r>
            <a:r>
              <a:rPr lang="fi-FI" dirty="0" err="1" smtClean="0"/>
              <a:t>vidareutnyttjande</a:t>
            </a:r>
            <a:r>
              <a:rPr lang="fi-FI" dirty="0" smtClean="0"/>
              <a:t> av </a:t>
            </a:r>
            <a:r>
              <a:rPr lang="fi-FI" dirty="0" err="1" smtClean="0"/>
              <a:t>digital</a:t>
            </a:r>
            <a:r>
              <a:rPr lang="fi-FI" dirty="0" smtClean="0"/>
              <a:t> </a:t>
            </a:r>
            <a:r>
              <a:rPr lang="fi-FI" dirty="0" err="1" smtClean="0"/>
              <a:t>dokumentinformation</a:t>
            </a:r>
            <a:r>
              <a:rPr lang="fi-FI" dirty="0" smtClean="0"/>
              <a:t> </a:t>
            </a:r>
            <a:r>
              <a:rPr lang="fi-FI" dirty="0" err="1" smtClean="0"/>
              <a:t>genom</a:t>
            </a:r>
            <a:r>
              <a:rPr lang="fi-FI" dirty="0" smtClean="0"/>
              <a:t> </a:t>
            </a:r>
            <a:r>
              <a:rPr lang="fi-FI" dirty="0" err="1" smtClean="0"/>
              <a:t>deltagande</a:t>
            </a:r>
            <a:r>
              <a:rPr lang="fi-FI" dirty="0" smtClean="0"/>
              <a:t> i </a:t>
            </a:r>
            <a:r>
              <a:rPr lang="fi-FI" dirty="0" err="1" smtClean="0"/>
              <a:t>nationella</a:t>
            </a:r>
            <a:r>
              <a:rPr lang="fi-FI" dirty="0" smtClean="0"/>
              <a:t> </a:t>
            </a:r>
            <a:r>
              <a:rPr lang="fi-FI" dirty="0" err="1" smtClean="0"/>
              <a:t>och</a:t>
            </a:r>
            <a:r>
              <a:rPr lang="fi-FI" dirty="0" smtClean="0"/>
              <a:t> </a:t>
            </a:r>
            <a:r>
              <a:rPr lang="fi-FI" dirty="0" err="1" smtClean="0"/>
              <a:t>internationella</a:t>
            </a:r>
            <a:r>
              <a:rPr lang="fi-FI" dirty="0" smtClean="0"/>
              <a:t> </a:t>
            </a:r>
            <a:r>
              <a:rPr lang="fi-FI" dirty="0" err="1" smtClean="0"/>
              <a:t>forskningsprojekt</a:t>
            </a:r>
            <a:r>
              <a:rPr lang="fi-FI" dirty="0" smtClean="0"/>
              <a:t>, </a:t>
            </a:r>
            <a:r>
              <a:rPr lang="fi-FI" dirty="0" err="1" smtClean="0"/>
              <a:t>och</a:t>
            </a:r>
            <a:r>
              <a:rPr lang="fi-FI" dirty="0" smtClean="0"/>
              <a:t> </a:t>
            </a:r>
            <a:r>
              <a:rPr lang="fi-FI" dirty="0" err="1" smtClean="0"/>
              <a:t>genom</a:t>
            </a:r>
            <a:r>
              <a:rPr lang="fi-FI" dirty="0" smtClean="0"/>
              <a:t> </a:t>
            </a:r>
            <a:r>
              <a:rPr lang="fi-FI" dirty="0" err="1" smtClean="0"/>
              <a:t>att</a:t>
            </a:r>
            <a:r>
              <a:rPr lang="fi-FI" dirty="0" smtClean="0"/>
              <a:t> </a:t>
            </a:r>
            <a:r>
              <a:rPr lang="fi-FI" dirty="0" err="1" smtClean="0"/>
              <a:t>integrera</a:t>
            </a:r>
            <a:r>
              <a:rPr lang="fi-FI" dirty="0" smtClean="0"/>
              <a:t> </a:t>
            </a:r>
            <a:r>
              <a:rPr lang="fi-FI" dirty="0" err="1" smtClean="0"/>
              <a:t>projektens</a:t>
            </a:r>
            <a:r>
              <a:rPr lang="fi-FI" dirty="0" smtClean="0"/>
              <a:t> </a:t>
            </a:r>
            <a:r>
              <a:rPr lang="fi-FI" dirty="0" err="1" smtClean="0"/>
              <a:t>resultat</a:t>
            </a:r>
            <a:r>
              <a:rPr lang="fi-FI" dirty="0" smtClean="0"/>
              <a:t> i </a:t>
            </a:r>
            <a:r>
              <a:rPr lang="fi-FI" dirty="0" err="1" smtClean="0"/>
              <a:t>sin</a:t>
            </a:r>
            <a:r>
              <a:rPr lang="fi-FI" dirty="0" smtClean="0"/>
              <a:t> </a:t>
            </a:r>
            <a:r>
              <a:rPr lang="fi-FI" dirty="0" err="1" smtClean="0"/>
              <a:t>aelektroniska</a:t>
            </a:r>
            <a:r>
              <a:rPr lang="fi-FI" dirty="0" smtClean="0"/>
              <a:t> </a:t>
            </a:r>
            <a:r>
              <a:rPr lang="fi-FI" dirty="0" err="1" smtClean="0"/>
              <a:t>tjänster</a:t>
            </a:r>
            <a:r>
              <a:rPr lang="fi-FI" dirty="0" smtClean="0"/>
              <a:t>.</a:t>
            </a:r>
            <a:endParaRPr lang="fi-FI" dirty="0"/>
          </a:p>
          <a:p>
            <a:pPr marL="0" indent="0">
              <a:buNone/>
            </a:pPr>
            <a:r>
              <a:rPr lang="fi-FI" b="1" dirty="0"/>
              <a:t>7) </a:t>
            </a:r>
            <a:r>
              <a:rPr lang="fi-FI" b="1" dirty="0" err="1" smtClean="0"/>
              <a:t>Säkerställer</a:t>
            </a:r>
            <a:r>
              <a:rPr lang="fi-FI" b="1" dirty="0" smtClean="0"/>
              <a:t>, </a:t>
            </a:r>
            <a:r>
              <a:rPr lang="fi-FI" b="1" dirty="0" err="1" smtClean="0"/>
              <a:t>utöver</a:t>
            </a:r>
            <a:r>
              <a:rPr lang="fi-FI" b="1" dirty="0" smtClean="0"/>
              <a:t> </a:t>
            </a:r>
            <a:r>
              <a:rPr lang="fi-FI" b="1" dirty="0" err="1" smtClean="0"/>
              <a:t>förvaringen</a:t>
            </a:r>
            <a:r>
              <a:rPr lang="fi-FI" b="1" dirty="0" smtClean="0"/>
              <a:t> av </a:t>
            </a:r>
            <a:r>
              <a:rPr lang="fi-FI" b="1" dirty="0" err="1" smtClean="0"/>
              <a:t>myndighetsmaterial</a:t>
            </a:r>
            <a:r>
              <a:rPr lang="fi-FI" b="1" dirty="0" smtClean="0"/>
              <a:t>, </a:t>
            </a:r>
            <a:r>
              <a:rPr lang="fi-FI" b="1" dirty="0" err="1" smtClean="0"/>
              <a:t>att</a:t>
            </a:r>
            <a:r>
              <a:rPr lang="fi-FI" b="1" dirty="0" smtClean="0"/>
              <a:t> </a:t>
            </a:r>
            <a:r>
              <a:rPr lang="fi-FI" b="1" dirty="0" err="1" smtClean="0"/>
              <a:t>tillförlitlig</a:t>
            </a:r>
            <a:r>
              <a:rPr lang="fi-FI" b="1" dirty="0" smtClean="0"/>
              <a:t>, </a:t>
            </a:r>
            <a:r>
              <a:rPr lang="fi-FI" b="1" dirty="0" err="1" smtClean="0"/>
              <a:t>opartisk</a:t>
            </a:r>
            <a:r>
              <a:rPr lang="fi-FI" b="1" dirty="0" smtClean="0"/>
              <a:t> </a:t>
            </a:r>
            <a:r>
              <a:rPr lang="fi-FI" b="1" dirty="0" err="1" smtClean="0"/>
              <a:t>och</a:t>
            </a:r>
            <a:r>
              <a:rPr lang="fi-FI" b="1" dirty="0" smtClean="0"/>
              <a:t> </a:t>
            </a:r>
            <a:r>
              <a:rPr lang="fi-FI" b="1" dirty="0" err="1" smtClean="0"/>
              <a:t>tillräcklig</a:t>
            </a:r>
            <a:r>
              <a:rPr lang="fi-FI" b="1" dirty="0" smtClean="0"/>
              <a:t> </a:t>
            </a:r>
            <a:r>
              <a:rPr lang="fi-FI" b="1" dirty="0" err="1" smtClean="0"/>
              <a:t>dokumentinformation</a:t>
            </a:r>
            <a:r>
              <a:rPr lang="fi-FI" b="1" dirty="0" smtClean="0"/>
              <a:t> </a:t>
            </a:r>
            <a:r>
              <a:rPr lang="fi-FI" b="1" dirty="0" err="1" smtClean="0"/>
              <a:t>från</a:t>
            </a:r>
            <a:r>
              <a:rPr lang="fi-FI" b="1" dirty="0" smtClean="0"/>
              <a:t> </a:t>
            </a:r>
            <a:r>
              <a:rPr lang="fi-FI" b="1" dirty="0" err="1" smtClean="0"/>
              <a:t>aktörer</a:t>
            </a:r>
            <a:r>
              <a:rPr lang="fi-FI" b="1" dirty="0" smtClean="0"/>
              <a:t> </a:t>
            </a:r>
            <a:r>
              <a:rPr lang="fi-FI" b="1" dirty="0" err="1" smtClean="0"/>
              <a:t>inom</a:t>
            </a:r>
            <a:r>
              <a:rPr lang="fi-FI" b="1" dirty="0" smtClean="0"/>
              <a:t> </a:t>
            </a:r>
            <a:r>
              <a:rPr lang="fi-FI" b="1" dirty="0" err="1" smtClean="0"/>
              <a:t>den</a:t>
            </a:r>
            <a:r>
              <a:rPr lang="fi-FI" b="1" dirty="0" smtClean="0"/>
              <a:t> </a:t>
            </a:r>
            <a:r>
              <a:rPr lang="fi-FI" b="1" dirty="0" err="1" smtClean="0"/>
              <a:t>privata</a:t>
            </a:r>
            <a:r>
              <a:rPr lang="fi-FI" b="1" dirty="0" smtClean="0"/>
              <a:t> </a:t>
            </a:r>
            <a:r>
              <a:rPr lang="fi-FI" b="1" dirty="0" err="1" smtClean="0"/>
              <a:t>sektorn</a:t>
            </a:r>
            <a:r>
              <a:rPr lang="fi-FI" b="1" dirty="0" smtClean="0"/>
              <a:t> </a:t>
            </a:r>
            <a:r>
              <a:rPr lang="fi-FI" b="1" dirty="0" err="1" smtClean="0"/>
              <a:t>och</a:t>
            </a:r>
            <a:r>
              <a:rPr lang="fi-FI" b="1" dirty="0" smtClean="0"/>
              <a:t> </a:t>
            </a:r>
            <a:r>
              <a:rPr lang="fi-FI" b="1" dirty="0" err="1" smtClean="0"/>
              <a:t>civilsamhället</a:t>
            </a:r>
            <a:r>
              <a:rPr lang="fi-FI" b="1" dirty="0" smtClean="0"/>
              <a:t> </a:t>
            </a:r>
            <a:r>
              <a:rPr lang="fi-FI" b="1" dirty="0" err="1" smtClean="0"/>
              <a:t>samt</a:t>
            </a:r>
            <a:r>
              <a:rPr lang="fi-FI" b="1" dirty="0" smtClean="0"/>
              <a:t> </a:t>
            </a:r>
            <a:r>
              <a:rPr lang="fi-FI" b="1" dirty="0" err="1" smtClean="0"/>
              <a:t>från</a:t>
            </a:r>
            <a:r>
              <a:rPr lang="fi-FI" b="1" dirty="0" smtClean="0"/>
              <a:t> </a:t>
            </a:r>
            <a:r>
              <a:rPr lang="fi-FI" b="1" dirty="0" err="1" smtClean="0"/>
              <a:t>enskilda</a:t>
            </a:r>
            <a:r>
              <a:rPr lang="fi-FI" b="1" dirty="0" smtClean="0"/>
              <a:t> </a:t>
            </a:r>
            <a:r>
              <a:rPr lang="fi-FI" b="1" dirty="0" err="1" smtClean="0"/>
              <a:t>medborgare</a:t>
            </a:r>
            <a:r>
              <a:rPr lang="fi-FI" b="1" dirty="0" smtClean="0"/>
              <a:t> </a:t>
            </a:r>
            <a:r>
              <a:rPr lang="fi-FI" b="1" dirty="0" err="1" smtClean="0"/>
              <a:t>finns</a:t>
            </a:r>
            <a:r>
              <a:rPr lang="fi-FI" b="1" dirty="0" smtClean="0"/>
              <a:t> </a:t>
            </a:r>
            <a:r>
              <a:rPr lang="fi-FI" b="1" dirty="0" err="1" smtClean="0"/>
              <a:t>tillgänglig</a:t>
            </a:r>
            <a:r>
              <a:rPr lang="fi-FI" b="1" dirty="0" smtClean="0"/>
              <a:t> för </a:t>
            </a:r>
            <a:r>
              <a:rPr lang="fi-FI" b="1" dirty="0" err="1" smtClean="0"/>
              <a:t>sammanställande</a:t>
            </a:r>
            <a:r>
              <a:rPr lang="fi-FI" b="1" dirty="0" smtClean="0"/>
              <a:t> av en </a:t>
            </a:r>
            <a:r>
              <a:rPr lang="fi-FI" b="1" dirty="0" err="1" smtClean="0"/>
              <a:t>så</a:t>
            </a:r>
            <a:r>
              <a:rPr lang="fi-FI" b="1" dirty="0" smtClean="0"/>
              <a:t> </a:t>
            </a:r>
            <a:r>
              <a:rPr lang="fi-FI" b="1" dirty="0" err="1" smtClean="0"/>
              <a:t>riktig</a:t>
            </a:r>
            <a:r>
              <a:rPr lang="fi-FI" b="1" dirty="0" smtClean="0"/>
              <a:t> </a:t>
            </a:r>
            <a:r>
              <a:rPr lang="fi-FI" b="1" dirty="0" err="1" smtClean="0"/>
              <a:t>historiebild</a:t>
            </a:r>
            <a:r>
              <a:rPr lang="fi-FI" b="1" dirty="0" smtClean="0"/>
              <a:t> </a:t>
            </a:r>
            <a:r>
              <a:rPr lang="fi-FI" b="1" dirty="0" err="1" smtClean="0"/>
              <a:t>som</a:t>
            </a:r>
            <a:r>
              <a:rPr lang="fi-FI" b="1" dirty="0" smtClean="0"/>
              <a:t> </a:t>
            </a:r>
            <a:r>
              <a:rPr lang="fi-FI" b="1" dirty="0" err="1" smtClean="0"/>
              <a:t>möjligt</a:t>
            </a:r>
            <a:r>
              <a:rPr lang="fi-FI" dirty="0" smtClean="0"/>
              <a:t>.</a:t>
            </a:r>
            <a:endParaRPr lang="fi-FI" dirty="0"/>
          </a:p>
          <a:p>
            <a:pPr marL="0" indent="0">
              <a:buNone/>
            </a:pPr>
            <a:r>
              <a:rPr lang="fi-FI" dirty="0"/>
              <a:t>8) </a:t>
            </a:r>
            <a:r>
              <a:rPr lang="fi-FI" dirty="0" err="1" smtClean="0"/>
              <a:t>Tar</a:t>
            </a:r>
            <a:r>
              <a:rPr lang="fi-FI" dirty="0" smtClean="0"/>
              <a:t> </a:t>
            </a:r>
            <a:r>
              <a:rPr lang="fi-FI" dirty="0" err="1" smtClean="0"/>
              <a:t>fram</a:t>
            </a:r>
            <a:r>
              <a:rPr lang="fi-FI" dirty="0" smtClean="0"/>
              <a:t> </a:t>
            </a:r>
            <a:r>
              <a:rPr lang="fi-FI" dirty="0" err="1" smtClean="0"/>
              <a:t>e-tjänster</a:t>
            </a:r>
            <a:r>
              <a:rPr lang="fi-FI" dirty="0" smtClean="0"/>
              <a:t> </a:t>
            </a:r>
            <a:r>
              <a:rPr lang="fi-FI" dirty="0" err="1" smtClean="0"/>
              <a:t>som</a:t>
            </a:r>
            <a:r>
              <a:rPr lang="fi-FI" dirty="0" smtClean="0"/>
              <a:t> </a:t>
            </a:r>
            <a:r>
              <a:rPr lang="fi-FI" dirty="0" err="1" smtClean="0"/>
              <a:t>är</a:t>
            </a:r>
            <a:r>
              <a:rPr lang="fi-FI" dirty="0" smtClean="0"/>
              <a:t> </a:t>
            </a:r>
            <a:r>
              <a:rPr lang="fi-FI" dirty="0" err="1" smtClean="0"/>
              <a:t>oberoende</a:t>
            </a:r>
            <a:r>
              <a:rPr lang="fi-FI" dirty="0" smtClean="0"/>
              <a:t> av </a:t>
            </a:r>
            <a:r>
              <a:rPr lang="fi-FI" dirty="0" err="1" smtClean="0"/>
              <a:t>tid</a:t>
            </a:r>
            <a:r>
              <a:rPr lang="fi-FI" dirty="0" smtClean="0"/>
              <a:t> </a:t>
            </a:r>
            <a:r>
              <a:rPr lang="fi-FI" dirty="0" err="1" smtClean="0"/>
              <a:t>och</a:t>
            </a:r>
            <a:r>
              <a:rPr lang="fi-FI" dirty="0" smtClean="0"/>
              <a:t> </a:t>
            </a:r>
            <a:r>
              <a:rPr lang="fi-FI" dirty="0" err="1" smtClean="0"/>
              <a:t>plats</a:t>
            </a:r>
            <a:r>
              <a:rPr lang="fi-FI" dirty="0" smtClean="0"/>
              <a:t> </a:t>
            </a:r>
            <a:r>
              <a:rPr lang="fi-FI" dirty="0" err="1" smtClean="0"/>
              <a:t>som</a:t>
            </a:r>
            <a:r>
              <a:rPr lang="fi-FI" dirty="0" smtClean="0"/>
              <a:t> </a:t>
            </a:r>
            <a:r>
              <a:rPr lang="fi-FI" dirty="0" err="1" smtClean="0"/>
              <a:t>sin</a:t>
            </a:r>
            <a:r>
              <a:rPr lang="fi-FI" dirty="0" smtClean="0"/>
              <a:t> </a:t>
            </a:r>
            <a:r>
              <a:rPr lang="fi-FI" dirty="0" err="1" smtClean="0"/>
              <a:t>viktigaste</a:t>
            </a:r>
            <a:r>
              <a:rPr lang="fi-FI" dirty="0" smtClean="0"/>
              <a:t> </a:t>
            </a:r>
            <a:r>
              <a:rPr lang="fi-FI" dirty="0" err="1" smtClean="0"/>
              <a:t>servicekanal</a:t>
            </a:r>
            <a:r>
              <a:rPr lang="fi-FI" dirty="0" smtClean="0"/>
              <a:t> för </a:t>
            </a:r>
            <a:r>
              <a:rPr lang="fi-FI" dirty="0" err="1" smtClean="0"/>
              <a:t>kunderna</a:t>
            </a:r>
            <a:r>
              <a:rPr lang="fi-FI" dirty="0" smtClean="0"/>
              <a:t>.</a:t>
            </a:r>
            <a:endParaRPr lang="fi-FI" dirty="0"/>
          </a:p>
          <a:p>
            <a:pPr marL="0" indent="0">
              <a:buNone/>
            </a:pPr>
            <a:r>
              <a:rPr lang="fi-FI" dirty="0"/>
              <a:t>9) </a:t>
            </a:r>
            <a:r>
              <a:rPr lang="fi-FI" dirty="0" err="1" smtClean="0"/>
              <a:t>Utvecklar</a:t>
            </a:r>
            <a:r>
              <a:rPr lang="fi-FI" dirty="0" smtClean="0"/>
              <a:t> </a:t>
            </a:r>
            <a:r>
              <a:rPr lang="fi-FI" dirty="0" err="1" smtClean="0"/>
              <a:t>enhetliga</a:t>
            </a:r>
            <a:r>
              <a:rPr lang="fi-FI" dirty="0" smtClean="0"/>
              <a:t>, </a:t>
            </a:r>
            <a:r>
              <a:rPr lang="fi-FI" dirty="0" err="1" smtClean="0"/>
              <a:t>riksomfattande</a:t>
            </a:r>
            <a:r>
              <a:rPr lang="fi-FI" dirty="0" smtClean="0"/>
              <a:t> </a:t>
            </a:r>
            <a:r>
              <a:rPr lang="fi-FI" dirty="0" err="1" smtClean="0"/>
              <a:t>arbetssätt</a:t>
            </a:r>
            <a:r>
              <a:rPr lang="fi-FI" dirty="0" smtClean="0"/>
              <a:t> </a:t>
            </a:r>
            <a:r>
              <a:rPr lang="fi-FI" dirty="0" err="1" smtClean="0"/>
              <a:t>med</a:t>
            </a:r>
            <a:r>
              <a:rPr lang="fi-FI" dirty="0" smtClean="0"/>
              <a:t> </a:t>
            </a:r>
            <a:r>
              <a:rPr lang="fi-FI" dirty="0" err="1" smtClean="0"/>
              <a:t>beaktande</a:t>
            </a:r>
            <a:r>
              <a:rPr lang="fi-FI" dirty="0" smtClean="0"/>
              <a:t> av </a:t>
            </a:r>
            <a:r>
              <a:rPr lang="fi-FI" dirty="0" err="1" smtClean="0"/>
              <a:t>regionala</a:t>
            </a:r>
            <a:r>
              <a:rPr lang="fi-FI" dirty="0" smtClean="0"/>
              <a:t> </a:t>
            </a:r>
            <a:r>
              <a:rPr lang="fi-FI" dirty="0" err="1" smtClean="0"/>
              <a:t>intressenter</a:t>
            </a:r>
            <a:r>
              <a:rPr lang="fi-FI" dirty="0" smtClean="0"/>
              <a:t> </a:t>
            </a:r>
            <a:r>
              <a:rPr lang="fi-FI" dirty="0" err="1" smtClean="0"/>
              <a:t>och</a:t>
            </a:r>
            <a:r>
              <a:rPr lang="fi-FI" dirty="0" smtClean="0"/>
              <a:t> </a:t>
            </a:r>
            <a:r>
              <a:rPr lang="fi-FI" dirty="0" err="1" smtClean="0"/>
              <a:t>servicebehov</a:t>
            </a:r>
            <a:r>
              <a:rPr lang="fi-FI" dirty="0" smtClean="0"/>
              <a:t>. </a:t>
            </a:r>
          </a:p>
          <a:p>
            <a:pPr marL="0" indent="0">
              <a:buNone/>
            </a:pPr>
            <a:r>
              <a:rPr lang="fi-FI" dirty="0" smtClean="0"/>
              <a:t>10</a:t>
            </a:r>
            <a:r>
              <a:rPr lang="fi-FI" dirty="0"/>
              <a:t>) </a:t>
            </a:r>
            <a:r>
              <a:rPr lang="fi-FI" dirty="0" err="1" smtClean="0"/>
              <a:t>Sörjer</a:t>
            </a:r>
            <a:r>
              <a:rPr lang="fi-FI" dirty="0" smtClean="0"/>
              <a:t> för </a:t>
            </a:r>
            <a:r>
              <a:rPr lang="fi-FI" dirty="0" err="1" smtClean="0"/>
              <a:t>att</a:t>
            </a:r>
            <a:r>
              <a:rPr lang="fi-FI" dirty="0" smtClean="0"/>
              <a:t> </a:t>
            </a:r>
            <a:r>
              <a:rPr lang="fi-FI" dirty="0" err="1" smtClean="0"/>
              <a:t>dess</a:t>
            </a:r>
            <a:r>
              <a:rPr lang="fi-FI" dirty="0" smtClean="0"/>
              <a:t> </a:t>
            </a:r>
            <a:r>
              <a:rPr lang="fi-FI" dirty="0" err="1" smtClean="0"/>
              <a:t>tjänster</a:t>
            </a:r>
            <a:r>
              <a:rPr lang="fi-FI" dirty="0" smtClean="0"/>
              <a:t> </a:t>
            </a:r>
            <a:r>
              <a:rPr lang="fi-FI" dirty="0" err="1" smtClean="0"/>
              <a:t>produceras</a:t>
            </a:r>
            <a:r>
              <a:rPr lang="fi-FI" dirty="0" smtClean="0"/>
              <a:t> </a:t>
            </a:r>
            <a:r>
              <a:rPr lang="fi-FI" dirty="0" err="1" smtClean="0"/>
              <a:t>på</a:t>
            </a:r>
            <a:r>
              <a:rPr lang="fi-FI" dirty="0" smtClean="0"/>
              <a:t> ett </a:t>
            </a:r>
            <a:r>
              <a:rPr lang="fi-FI" dirty="0" err="1" smtClean="0"/>
              <a:t>ekonomiskt</a:t>
            </a:r>
            <a:r>
              <a:rPr lang="fi-FI" dirty="0" smtClean="0"/>
              <a:t> </a:t>
            </a:r>
            <a:r>
              <a:rPr lang="fi-FI" dirty="0" err="1" smtClean="0"/>
              <a:t>sätt</a:t>
            </a:r>
            <a:r>
              <a:rPr lang="fi-FI" dirty="0" smtClean="0"/>
              <a:t> </a:t>
            </a:r>
            <a:r>
              <a:rPr lang="fi-FI" dirty="0" err="1" smtClean="0"/>
              <a:t>som</a:t>
            </a:r>
            <a:r>
              <a:rPr lang="fi-FI" dirty="0" smtClean="0"/>
              <a:t> </a:t>
            </a:r>
            <a:r>
              <a:rPr lang="fi-FI" dirty="0" err="1" smtClean="0"/>
              <a:t>täcker</a:t>
            </a:r>
            <a:r>
              <a:rPr lang="fi-FI" dirty="0" smtClean="0"/>
              <a:t> </a:t>
            </a:r>
            <a:r>
              <a:rPr lang="fi-FI" dirty="0" err="1" smtClean="0"/>
              <a:t>kostnaderna</a:t>
            </a:r>
            <a:r>
              <a:rPr lang="fi-FI" dirty="0" smtClean="0"/>
              <a:t> </a:t>
            </a:r>
            <a:r>
              <a:rPr lang="fi-FI" dirty="0" err="1" smtClean="0"/>
              <a:t>och</a:t>
            </a:r>
            <a:r>
              <a:rPr lang="fi-FI" dirty="0" smtClean="0"/>
              <a:t> </a:t>
            </a:r>
            <a:r>
              <a:rPr lang="fi-FI" dirty="0" err="1" smtClean="0"/>
              <a:t>beaktar</a:t>
            </a:r>
            <a:r>
              <a:rPr lang="fi-FI" dirty="0" smtClean="0"/>
              <a:t> </a:t>
            </a:r>
            <a:r>
              <a:rPr lang="fi-FI" dirty="0" err="1" smtClean="0"/>
              <a:t>hållbar</a:t>
            </a:r>
            <a:r>
              <a:rPr lang="fi-FI" dirty="0" smtClean="0"/>
              <a:t> </a:t>
            </a:r>
            <a:r>
              <a:rPr lang="fi-FI" dirty="0" err="1" smtClean="0"/>
              <a:t>utveckling</a:t>
            </a:r>
            <a:r>
              <a:rPr lang="fi-FI" dirty="0" smtClean="0"/>
              <a:t>.</a:t>
            </a:r>
            <a:endParaRPr lang="fi-FI" dirty="0"/>
          </a:p>
          <a:p>
            <a:pPr marL="0" indent="0">
              <a:buNone/>
            </a:pPr>
            <a:r>
              <a:rPr lang="fi-FI" dirty="0"/>
              <a:t>11</a:t>
            </a:r>
            <a:r>
              <a:rPr lang="fi-FI" dirty="0" smtClean="0"/>
              <a:t>) </a:t>
            </a:r>
            <a:r>
              <a:rPr lang="fi-FI" dirty="0" err="1" smtClean="0"/>
              <a:t>Främjar</a:t>
            </a:r>
            <a:r>
              <a:rPr lang="fi-FI" dirty="0" smtClean="0"/>
              <a:t> </a:t>
            </a:r>
            <a:r>
              <a:rPr lang="fi-FI" dirty="0" err="1" smtClean="0"/>
              <a:t>mångsidig</a:t>
            </a:r>
            <a:r>
              <a:rPr lang="fi-FI" dirty="0" smtClean="0"/>
              <a:t> </a:t>
            </a:r>
            <a:r>
              <a:rPr lang="fi-FI" dirty="0" err="1" smtClean="0"/>
              <a:t>och</a:t>
            </a:r>
            <a:r>
              <a:rPr lang="fi-FI" dirty="0" smtClean="0"/>
              <a:t> </a:t>
            </a:r>
            <a:r>
              <a:rPr lang="fi-FI" dirty="0" err="1" smtClean="0"/>
              <a:t>relevant</a:t>
            </a:r>
            <a:r>
              <a:rPr lang="fi-FI" dirty="0" smtClean="0"/>
              <a:t> </a:t>
            </a:r>
            <a:r>
              <a:rPr lang="fi-FI" dirty="0" err="1" smtClean="0"/>
              <a:t>kompetens</a:t>
            </a:r>
            <a:r>
              <a:rPr lang="fi-FI" dirty="0" smtClean="0"/>
              <a:t> </a:t>
            </a:r>
            <a:r>
              <a:rPr lang="fi-FI" dirty="0" err="1" smtClean="0"/>
              <a:t>hos</a:t>
            </a:r>
            <a:r>
              <a:rPr lang="fi-FI" dirty="0" smtClean="0"/>
              <a:t> </a:t>
            </a:r>
            <a:r>
              <a:rPr lang="fi-FI" dirty="0" err="1" smtClean="0"/>
              <a:t>arkivets</a:t>
            </a:r>
            <a:r>
              <a:rPr lang="fi-FI" dirty="0" smtClean="0"/>
              <a:t> </a:t>
            </a:r>
            <a:r>
              <a:rPr lang="fi-FI" dirty="0" err="1" smtClean="0"/>
              <a:t>medarbetare</a:t>
            </a:r>
            <a:r>
              <a:rPr lang="fi-FI" dirty="0" smtClean="0"/>
              <a:t> </a:t>
            </a:r>
            <a:r>
              <a:rPr lang="fi-FI" dirty="0" err="1" smtClean="0"/>
              <a:t>och</a:t>
            </a:r>
            <a:r>
              <a:rPr lang="fi-FI" dirty="0" smtClean="0"/>
              <a:t> </a:t>
            </a:r>
            <a:r>
              <a:rPr lang="fi-FI" dirty="0" err="1" smtClean="0"/>
              <a:t>god</a:t>
            </a:r>
            <a:r>
              <a:rPr lang="fi-FI" dirty="0" smtClean="0"/>
              <a:t> </a:t>
            </a:r>
            <a:r>
              <a:rPr lang="fi-FI" dirty="0" err="1" smtClean="0"/>
              <a:t>arbetshälsa</a:t>
            </a:r>
            <a:r>
              <a:rPr lang="fi-FI" dirty="0" smtClean="0"/>
              <a:t>.</a:t>
            </a:r>
            <a:endParaRPr lang="fi-FI" dirty="0"/>
          </a:p>
          <a:p>
            <a:endParaRPr lang="fi-FI" dirty="0"/>
          </a:p>
        </p:txBody>
      </p:sp>
      <p:sp>
        <p:nvSpPr>
          <p:cNvPr id="5" name="Dian numeron paikkamerkki 4"/>
          <p:cNvSpPr>
            <a:spLocks noGrp="1"/>
          </p:cNvSpPr>
          <p:nvPr>
            <p:ph type="sldNum" sz="quarter" idx="12"/>
          </p:nvPr>
        </p:nvSpPr>
        <p:spPr/>
        <p:txBody>
          <a:bodyPr/>
          <a:lstStyle/>
          <a:p>
            <a:fld id="{5F10857B-FE13-434A-BF63-EAFC18DA1BA0}" type="slidenum">
              <a:rPr lang="en-US" smtClean="0">
                <a:solidFill>
                  <a:prstClr val="black">
                    <a:tint val="75000"/>
                  </a:prstClr>
                </a:solidFill>
              </a:rPr>
              <a:pPr/>
              <a:t>3</a:t>
            </a:fld>
            <a:endParaRPr lang="en-US">
              <a:solidFill>
                <a:prstClr val="black">
                  <a:tint val="75000"/>
                </a:prstClr>
              </a:solidFill>
            </a:endParaRPr>
          </a:p>
        </p:txBody>
      </p:sp>
    </p:spTree>
    <p:extLst>
      <p:ext uri="{BB962C8B-B14F-4D97-AF65-F5344CB8AC3E}">
        <p14:creationId xmlns:p14="http://schemas.microsoft.com/office/powerpoint/2010/main" val="36488879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isällön paikkamerkki 3"/>
          <p:cNvSpPr>
            <a:spLocks noGrp="1"/>
          </p:cNvSpPr>
          <p:nvPr>
            <p:ph idx="1"/>
          </p:nvPr>
        </p:nvSpPr>
        <p:spPr>
          <a:xfrm>
            <a:off x="683568" y="1916832"/>
            <a:ext cx="8460432" cy="4320480"/>
          </a:xfrm>
        </p:spPr>
        <p:txBody>
          <a:bodyPr>
            <a:normAutofit fontScale="32500" lnSpcReduction="20000"/>
          </a:bodyPr>
          <a:lstStyle/>
          <a:p>
            <a:pPr marL="0" indent="0">
              <a:buNone/>
            </a:pPr>
            <a:r>
              <a:rPr lang="fi-FI" sz="7200" b="1" dirty="0" err="1" smtClean="0"/>
              <a:t>Metoder</a:t>
            </a:r>
            <a:r>
              <a:rPr lang="fi-FI" sz="7200" b="1" dirty="0" smtClean="0"/>
              <a:t> för </a:t>
            </a:r>
            <a:r>
              <a:rPr lang="fi-FI" sz="7200" b="1" dirty="0" err="1" smtClean="0"/>
              <a:t>genomförande</a:t>
            </a:r>
            <a:r>
              <a:rPr lang="fi-FI" sz="7200" b="1" dirty="0" smtClean="0"/>
              <a:t> av strategin </a:t>
            </a:r>
            <a:r>
              <a:rPr lang="fi-FI" sz="7200" b="1" dirty="0" smtClean="0"/>
              <a:t>(</a:t>
            </a:r>
            <a:r>
              <a:rPr lang="fi-FI" sz="7200" b="1" dirty="0" err="1" smtClean="0"/>
              <a:t>några</a:t>
            </a:r>
            <a:r>
              <a:rPr lang="fi-FI" sz="7200" b="1" dirty="0" smtClean="0"/>
              <a:t> </a:t>
            </a:r>
            <a:r>
              <a:rPr lang="fi-FI" sz="7200" b="1" dirty="0" err="1" smtClean="0"/>
              <a:t>exempel</a:t>
            </a:r>
            <a:r>
              <a:rPr lang="fi-FI" sz="7200" b="1" dirty="0" smtClean="0"/>
              <a:t>)</a:t>
            </a:r>
            <a:endParaRPr lang="fi-FI" sz="7200" b="1" dirty="0"/>
          </a:p>
          <a:p>
            <a:endParaRPr lang="fi-FI" sz="7200" dirty="0"/>
          </a:p>
          <a:p>
            <a:pPr marL="0" indent="0">
              <a:buNone/>
            </a:pPr>
            <a:endParaRPr lang="fi-FI" dirty="0"/>
          </a:p>
          <a:p>
            <a:pPr marL="0" indent="0">
              <a:buNone/>
            </a:pPr>
            <a:r>
              <a:rPr lang="fi-FI" sz="7200" dirty="0" smtClean="0"/>
              <a:t>2) </a:t>
            </a:r>
            <a:r>
              <a:rPr lang="fi-FI" sz="7200" dirty="0" err="1" smtClean="0"/>
              <a:t>Norm-</a:t>
            </a:r>
            <a:r>
              <a:rPr lang="fi-FI" sz="7200" dirty="0" smtClean="0"/>
              <a:t> </a:t>
            </a:r>
            <a:r>
              <a:rPr lang="fi-FI" sz="7200" dirty="0" err="1" smtClean="0"/>
              <a:t>och</a:t>
            </a:r>
            <a:r>
              <a:rPr lang="fi-FI" sz="7200" dirty="0" smtClean="0"/>
              <a:t> </a:t>
            </a:r>
            <a:r>
              <a:rPr lang="fi-FI" sz="7200" dirty="0" err="1" smtClean="0"/>
              <a:t>informationsstyrningen</a:t>
            </a:r>
            <a:r>
              <a:rPr lang="fi-FI" sz="7200" dirty="0" smtClean="0"/>
              <a:t> </a:t>
            </a:r>
            <a:r>
              <a:rPr lang="fi-FI" sz="7200" dirty="0" err="1" smtClean="0"/>
              <a:t>är</a:t>
            </a:r>
            <a:r>
              <a:rPr lang="fi-FI" sz="7200" dirty="0" smtClean="0"/>
              <a:t> </a:t>
            </a:r>
            <a:r>
              <a:rPr lang="fi-FI" sz="7200" dirty="0" err="1" smtClean="0"/>
              <a:t>tydlig</a:t>
            </a:r>
            <a:r>
              <a:rPr lang="fi-FI" sz="7200" dirty="0" smtClean="0"/>
              <a:t>, </a:t>
            </a:r>
            <a:r>
              <a:rPr lang="fi-FI" sz="7200" dirty="0" err="1" smtClean="0"/>
              <a:t>kompetent</a:t>
            </a:r>
            <a:r>
              <a:rPr lang="fi-FI" sz="7200" dirty="0" smtClean="0"/>
              <a:t> </a:t>
            </a:r>
            <a:r>
              <a:rPr lang="fi-FI" sz="7200" dirty="0" err="1" smtClean="0"/>
              <a:t>och</a:t>
            </a:r>
            <a:r>
              <a:rPr lang="fi-FI" sz="7200" dirty="0" smtClean="0"/>
              <a:t> </a:t>
            </a:r>
            <a:r>
              <a:rPr lang="fi-FI" sz="7200" dirty="0" err="1" smtClean="0"/>
              <a:t>dagsaktuell</a:t>
            </a:r>
            <a:r>
              <a:rPr lang="fi-FI" sz="7200" dirty="0" smtClean="0"/>
              <a:t>.</a:t>
            </a:r>
          </a:p>
          <a:p>
            <a:pPr marL="0" indent="0">
              <a:buNone/>
            </a:pPr>
            <a:endParaRPr lang="fi-FI" sz="7200" dirty="0" smtClean="0"/>
          </a:p>
          <a:p>
            <a:pPr marL="0" indent="0">
              <a:buNone/>
            </a:pPr>
            <a:r>
              <a:rPr lang="fi-FI" sz="7200" b="1" dirty="0" err="1" smtClean="0"/>
              <a:t>Notera</a:t>
            </a:r>
            <a:r>
              <a:rPr lang="fi-FI" sz="7200" b="1" dirty="0" smtClean="0"/>
              <a:t>: </a:t>
            </a:r>
            <a:r>
              <a:rPr lang="fi-FI" sz="7200" b="1" dirty="0" err="1" smtClean="0"/>
              <a:t>Gallringsbesluten</a:t>
            </a:r>
            <a:r>
              <a:rPr lang="fi-FI" sz="7200" b="1" dirty="0" smtClean="0"/>
              <a:t> = </a:t>
            </a:r>
            <a:r>
              <a:rPr lang="fi-FI" sz="7200" b="1" dirty="0" err="1" smtClean="0"/>
              <a:t>beslut</a:t>
            </a:r>
            <a:r>
              <a:rPr lang="fi-FI" sz="7200" b="1" dirty="0" smtClean="0"/>
              <a:t> </a:t>
            </a:r>
            <a:r>
              <a:rPr lang="fi-FI" sz="7200" b="1" dirty="0" err="1" smtClean="0"/>
              <a:t>om</a:t>
            </a:r>
            <a:r>
              <a:rPr lang="fi-FI" sz="7200" b="1" dirty="0" smtClean="0"/>
              <a:t> </a:t>
            </a:r>
            <a:r>
              <a:rPr lang="fi-FI" sz="7200" b="1" dirty="0" err="1" smtClean="0"/>
              <a:t>varaktig</a:t>
            </a:r>
            <a:r>
              <a:rPr lang="fi-FI" sz="7200" b="1" dirty="0" smtClean="0"/>
              <a:t> </a:t>
            </a:r>
            <a:r>
              <a:rPr lang="fi-FI" sz="7200" b="1" dirty="0" err="1" smtClean="0"/>
              <a:t>förvaring</a:t>
            </a:r>
            <a:r>
              <a:rPr lang="fi-FI" sz="7200" b="1" dirty="0" smtClean="0"/>
              <a:t> </a:t>
            </a:r>
            <a:r>
              <a:rPr lang="fi-FI" sz="7200" b="1" dirty="0" err="1" smtClean="0"/>
              <a:t>och/eller</a:t>
            </a:r>
            <a:r>
              <a:rPr lang="fi-FI" sz="7200" b="1" dirty="0" smtClean="0"/>
              <a:t> </a:t>
            </a:r>
            <a:r>
              <a:rPr lang="fi-FI" sz="7200" b="1" dirty="0" err="1" smtClean="0"/>
              <a:t>förvaringsform</a:t>
            </a:r>
            <a:r>
              <a:rPr lang="fi-FI" sz="7200" b="1" dirty="0" smtClean="0"/>
              <a:t> </a:t>
            </a:r>
            <a:r>
              <a:rPr lang="fi-FI" sz="7200" b="1" dirty="0" err="1" smtClean="0"/>
              <a:t>är</a:t>
            </a:r>
            <a:r>
              <a:rPr lang="fi-FI" sz="7200" b="1" dirty="0" smtClean="0"/>
              <a:t> </a:t>
            </a:r>
            <a:r>
              <a:rPr lang="fi-FI" sz="7200" b="1" dirty="0" err="1" smtClean="0"/>
              <a:t>normstyrning</a:t>
            </a:r>
            <a:endParaRPr lang="fi-FI" sz="7200" b="1" dirty="0" smtClean="0"/>
          </a:p>
          <a:p>
            <a:pPr marL="0" indent="0">
              <a:buNone/>
            </a:pPr>
            <a:endParaRPr lang="fi-FI" sz="7200" b="1" dirty="0"/>
          </a:p>
          <a:p>
            <a:pPr marL="0" indent="0">
              <a:buNone/>
            </a:pPr>
            <a:r>
              <a:rPr lang="fi-FI" sz="7200" dirty="0" smtClean="0"/>
              <a:t>3) </a:t>
            </a:r>
            <a:r>
              <a:rPr lang="fi-FI" sz="7200" b="1" dirty="0" err="1" smtClean="0"/>
              <a:t>Tydliga</a:t>
            </a:r>
            <a:r>
              <a:rPr lang="fi-FI" sz="7200" b="1" dirty="0" smtClean="0"/>
              <a:t> </a:t>
            </a:r>
            <a:r>
              <a:rPr lang="fi-FI" sz="7200" b="1" dirty="0" err="1" smtClean="0"/>
              <a:t>kriterier</a:t>
            </a:r>
            <a:r>
              <a:rPr lang="fi-FI" sz="7200" b="1" dirty="0" smtClean="0"/>
              <a:t> </a:t>
            </a:r>
            <a:r>
              <a:rPr lang="fi-FI" sz="7200" b="1" dirty="0" err="1" smtClean="0"/>
              <a:t>och</a:t>
            </a:r>
            <a:r>
              <a:rPr lang="fi-FI" sz="7200" b="1" dirty="0" smtClean="0"/>
              <a:t> </a:t>
            </a:r>
            <a:r>
              <a:rPr lang="fi-FI" sz="7200" b="1" dirty="0" err="1" smtClean="0"/>
              <a:t>processer</a:t>
            </a:r>
            <a:r>
              <a:rPr lang="fi-FI" sz="7200" b="1" dirty="0" smtClean="0"/>
              <a:t> </a:t>
            </a:r>
            <a:r>
              <a:rPr lang="fi-FI" sz="7200" dirty="0" err="1" smtClean="0"/>
              <a:t>föreligger</a:t>
            </a:r>
            <a:r>
              <a:rPr lang="fi-FI" sz="7200" dirty="0" smtClean="0"/>
              <a:t> för </a:t>
            </a:r>
            <a:r>
              <a:rPr lang="fi-FI" sz="7200" b="1" dirty="0" err="1" smtClean="0"/>
              <a:t>gallring</a:t>
            </a:r>
            <a:r>
              <a:rPr lang="fi-FI" sz="7200" dirty="0" smtClean="0"/>
              <a:t> av </a:t>
            </a:r>
            <a:r>
              <a:rPr lang="fi-FI" sz="7200" dirty="0" err="1" smtClean="0"/>
              <a:t>analogt</a:t>
            </a:r>
            <a:r>
              <a:rPr lang="fi-FI" sz="7200" dirty="0" smtClean="0"/>
              <a:t> </a:t>
            </a:r>
            <a:r>
              <a:rPr lang="fi-FI" sz="7200" dirty="0" err="1" smtClean="0"/>
              <a:t>och</a:t>
            </a:r>
            <a:r>
              <a:rPr lang="fi-FI" sz="7200" dirty="0" smtClean="0"/>
              <a:t> </a:t>
            </a:r>
            <a:r>
              <a:rPr lang="fi-FI" sz="7200" b="1" dirty="0" err="1" smtClean="0"/>
              <a:t>elektroniskt</a:t>
            </a:r>
            <a:r>
              <a:rPr lang="fi-FI" sz="7200" b="1" dirty="0" smtClean="0"/>
              <a:t> </a:t>
            </a:r>
            <a:r>
              <a:rPr lang="fi-FI" sz="7200" b="1" dirty="0" err="1" smtClean="0"/>
              <a:t>material</a:t>
            </a:r>
            <a:r>
              <a:rPr lang="fi-FI" sz="7200" b="1" dirty="0" smtClean="0"/>
              <a:t> </a:t>
            </a:r>
            <a:r>
              <a:rPr lang="fi-FI" sz="7200" dirty="0" err="1" smtClean="0"/>
              <a:t>och</a:t>
            </a:r>
            <a:r>
              <a:rPr lang="fi-FI" sz="7200" dirty="0" smtClean="0"/>
              <a:t> för </a:t>
            </a:r>
            <a:r>
              <a:rPr lang="fi-FI" sz="7200" dirty="0" err="1" smtClean="0"/>
              <a:t>förstöring</a:t>
            </a:r>
            <a:r>
              <a:rPr lang="fi-FI" sz="7200" dirty="0" smtClean="0"/>
              <a:t> </a:t>
            </a:r>
            <a:r>
              <a:rPr lang="fi-FI" sz="7200" dirty="0" err="1" smtClean="0"/>
              <a:t>och</a:t>
            </a:r>
            <a:r>
              <a:rPr lang="fi-FI" sz="7200" dirty="0" smtClean="0"/>
              <a:t> </a:t>
            </a:r>
            <a:r>
              <a:rPr lang="fi-FI" sz="7200" dirty="0" err="1" smtClean="0"/>
              <a:t>förvaring</a:t>
            </a:r>
            <a:r>
              <a:rPr lang="fi-FI" sz="7200" dirty="0" smtClean="0"/>
              <a:t> av </a:t>
            </a:r>
            <a:r>
              <a:rPr lang="fi-FI" sz="7200" dirty="0" err="1" smtClean="0"/>
              <a:t>digitaliserat</a:t>
            </a:r>
            <a:r>
              <a:rPr lang="fi-FI" sz="7200" dirty="0" smtClean="0"/>
              <a:t> </a:t>
            </a:r>
            <a:r>
              <a:rPr lang="fi-FI" sz="7200" dirty="0" err="1" smtClean="0"/>
              <a:t>analogt</a:t>
            </a:r>
            <a:r>
              <a:rPr lang="fi-FI" sz="7200" dirty="0" smtClean="0"/>
              <a:t> </a:t>
            </a:r>
            <a:r>
              <a:rPr lang="fi-FI" sz="7200" dirty="0" err="1" smtClean="0"/>
              <a:t>material</a:t>
            </a:r>
            <a:r>
              <a:rPr lang="fi-FI" sz="7200" dirty="0" smtClean="0"/>
              <a:t> </a:t>
            </a:r>
            <a:r>
              <a:rPr lang="fi-FI" sz="7200" dirty="0" err="1" smtClean="0"/>
              <a:t>så</a:t>
            </a:r>
            <a:r>
              <a:rPr lang="fi-FI" sz="7200" dirty="0" smtClean="0"/>
              <a:t> </a:t>
            </a:r>
            <a:r>
              <a:rPr lang="fi-FI" sz="7200" dirty="0" err="1" smtClean="0"/>
              <a:t>att</a:t>
            </a:r>
            <a:r>
              <a:rPr lang="fi-FI" sz="7200" dirty="0" smtClean="0"/>
              <a:t> </a:t>
            </a:r>
            <a:r>
              <a:rPr lang="fi-FI" sz="7200" dirty="0" err="1" smtClean="0"/>
              <a:t>behov</a:t>
            </a:r>
            <a:r>
              <a:rPr lang="fi-FI" sz="7200" dirty="0" smtClean="0"/>
              <a:t> av </a:t>
            </a:r>
            <a:r>
              <a:rPr lang="fi-FI" sz="7200" dirty="0" err="1" smtClean="0"/>
              <a:t>ytterligare</a:t>
            </a:r>
            <a:r>
              <a:rPr lang="fi-FI" sz="7200" dirty="0" smtClean="0"/>
              <a:t> </a:t>
            </a:r>
            <a:r>
              <a:rPr lang="fi-FI" sz="7200" dirty="0" err="1" smtClean="0"/>
              <a:t>arkivutrymme</a:t>
            </a:r>
            <a:r>
              <a:rPr lang="fi-FI" sz="7200" dirty="0" smtClean="0"/>
              <a:t> </a:t>
            </a:r>
            <a:r>
              <a:rPr lang="fi-FI" sz="7200" dirty="0" err="1" smtClean="0"/>
              <a:t>inte</a:t>
            </a:r>
            <a:r>
              <a:rPr lang="fi-FI" sz="7200" dirty="0" smtClean="0"/>
              <a:t> </a:t>
            </a:r>
            <a:r>
              <a:rPr lang="fi-FI" sz="7200" dirty="0" err="1" smtClean="0"/>
              <a:t>uppstår</a:t>
            </a:r>
            <a:r>
              <a:rPr lang="fi-FI" sz="7200" dirty="0" smtClean="0"/>
              <a:t>.</a:t>
            </a:r>
            <a:endParaRPr lang="fi-FI" sz="7200" dirty="0"/>
          </a:p>
          <a:p>
            <a:pPr marL="0" indent="0">
              <a:buNone/>
            </a:pPr>
            <a:endParaRPr lang="fi-FI" sz="7200" dirty="0" smtClean="0"/>
          </a:p>
          <a:p>
            <a:pPr marL="0" indent="0">
              <a:buNone/>
            </a:pPr>
            <a:endParaRPr lang="fi-FI" sz="6400" dirty="0" smtClean="0"/>
          </a:p>
        </p:txBody>
      </p:sp>
      <p:sp>
        <p:nvSpPr>
          <p:cNvPr id="5" name="Otsikko 4"/>
          <p:cNvSpPr>
            <a:spLocks noGrp="1"/>
          </p:cNvSpPr>
          <p:nvPr>
            <p:ph type="title"/>
          </p:nvPr>
        </p:nvSpPr>
        <p:spPr/>
        <p:txBody>
          <a:bodyPr>
            <a:normAutofit/>
          </a:bodyPr>
          <a:lstStyle/>
          <a:p>
            <a:r>
              <a:rPr lang="fi-FI" sz="4000" dirty="0" err="1" smtClean="0"/>
              <a:t>Riksarkivets</a:t>
            </a:r>
            <a:r>
              <a:rPr lang="fi-FI" sz="4000" dirty="0" smtClean="0"/>
              <a:t> strategi 2020 (3)</a:t>
            </a:r>
            <a:endParaRPr lang="fi-FI" sz="4000" dirty="0"/>
          </a:p>
        </p:txBody>
      </p:sp>
    </p:spTree>
    <p:extLst>
      <p:ext uri="{BB962C8B-B14F-4D97-AF65-F5344CB8AC3E}">
        <p14:creationId xmlns:p14="http://schemas.microsoft.com/office/powerpoint/2010/main" val="22969889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4000" dirty="0" err="1"/>
              <a:t>Riksarkivets</a:t>
            </a:r>
            <a:r>
              <a:rPr lang="fi-FI" sz="4000" dirty="0"/>
              <a:t> strategi </a:t>
            </a:r>
            <a:r>
              <a:rPr lang="fi-FI" sz="4000" dirty="0" smtClean="0"/>
              <a:t>2020 (4)</a:t>
            </a:r>
            <a:endParaRPr lang="fi-FI" sz="4000" dirty="0"/>
          </a:p>
        </p:txBody>
      </p:sp>
      <p:sp>
        <p:nvSpPr>
          <p:cNvPr id="3" name="Sisällön paikkamerkki 2"/>
          <p:cNvSpPr>
            <a:spLocks noGrp="1"/>
          </p:cNvSpPr>
          <p:nvPr>
            <p:ph idx="1"/>
          </p:nvPr>
        </p:nvSpPr>
        <p:spPr/>
        <p:txBody>
          <a:bodyPr>
            <a:normAutofit/>
          </a:bodyPr>
          <a:lstStyle/>
          <a:p>
            <a:r>
              <a:rPr lang="fi-FI" sz="2000" dirty="0" smtClean="0"/>
              <a:t>Ett av de </a:t>
            </a:r>
            <a:r>
              <a:rPr lang="fi-FI" sz="2000" dirty="0" err="1" smtClean="0"/>
              <a:t>viktigaste</a:t>
            </a:r>
            <a:r>
              <a:rPr lang="fi-FI" sz="2000" dirty="0" smtClean="0"/>
              <a:t> </a:t>
            </a:r>
            <a:r>
              <a:rPr lang="fi-FI" sz="2000" dirty="0" err="1" smtClean="0"/>
              <a:t>målen</a:t>
            </a:r>
            <a:r>
              <a:rPr lang="fi-FI" sz="2000" dirty="0" smtClean="0"/>
              <a:t> </a:t>
            </a:r>
            <a:r>
              <a:rPr lang="fi-FI" sz="2000" dirty="0" err="1" smtClean="0"/>
              <a:t>fram</a:t>
            </a:r>
            <a:r>
              <a:rPr lang="fi-FI" sz="2000" dirty="0" smtClean="0"/>
              <a:t> </a:t>
            </a:r>
            <a:r>
              <a:rPr lang="fi-FI" sz="2000" dirty="0" err="1" smtClean="0"/>
              <a:t>till</a:t>
            </a:r>
            <a:r>
              <a:rPr lang="fi-FI" sz="2000" dirty="0" smtClean="0"/>
              <a:t> 2020 </a:t>
            </a:r>
            <a:r>
              <a:rPr lang="fi-FI" sz="2000" dirty="0" err="1" smtClean="0"/>
              <a:t>är</a:t>
            </a:r>
            <a:r>
              <a:rPr lang="fi-FI" sz="2000" dirty="0" smtClean="0"/>
              <a:t> </a:t>
            </a:r>
            <a:r>
              <a:rPr lang="fi-FI" sz="2000" dirty="0" err="1" smtClean="0"/>
              <a:t>att</a:t>
            </a:r>
            <a:r>
              <a:rPr lang="fi-FI" sz="2000" dirty="0" smtClean="0"/>
              <a:t> </a:t>
            </a:r>
            <a:r>
              <a:rPr lang="fi-FI" sz="2000" dirty="0" err="1" smtClean="0"/>
              <a:t>information</a:t>
            </a:r>
            <a:r>
              <a:rPr lang="fi-FI" sz="2000" dirty="0" smtClean="0"/>
              <a:t> </a:t>
            </a:r>
            <a:r>
              <a:rPr lang="fi-FI" sz="2000" dirty="0" err="1" smtClean="0"/>
              <a:t>överförs</a:t>
            </a:r>
            <a:r>
              <a:rPr lang="fi-FI" sz="2000" dirty="0" smtClean="0"/>
              <a:t> </a:t>
            </a:r>
            <a:r>
              <a:rPr lang="fi-FI" sz="2000" dirty="0" err="1" smtClean="0"/>
              <a:t>smidigt</a:t>
            </a:r>
            <a:r>
              <a:rPr lang="fi-FI" sz="2000" dirty="0" smtClean="0"/>
              <a:t> </a:t>
            </a:r>
            <a:r>
              <a:rPr lang="fi-FI" sz="2000" dirty="0" err="1" smtClean="0"/>
              <a:t>mellan</a:t>
            </a:r>
            <a:r>
              <a:rPr lang="fi-FI" sz="2000" dirty="0" smtClean="0"/>
              <a:t> </a:t>
            </a:r>
            <a:r>
              <a:rPr lang="fi-FI" sz="2000" dirty="0" err="1" smtClean="0"/>
              <a:t>den</a:t>
            </a:r>
            <a:r>
              <a:rPr lang="fi-FI" sz="2000" dirty="0" smtClean="0"/>
              <a:t> </a:t>
            </a:r>
            <a:r>
              <a:rPr lang="fi-FI" sz="2000" dirty="0" err="1" smtClean="0"/>
              <a:t>offentliga</a:t>
            </a:r>
            <a:r>
              <a:rPr lang="fi-FI" sz="2000" dirty="0" smtClean="0"/>
              <a:t> </a:t>
            </a:r>
            <a:r>
              <a:rPr lang="fi-FI" sz="2000" dirty="0" err="1" smtClean="0"/>
              <a:t>förvaltningens</a:t>
            </a:r>
            <a:r>
              <a:rPr lang="fi-FI" sz="2000" dirty="0" smtClean="0"/>
              <a:t> </a:t>
            </a:r>
            <a:r>
              <a:rPr lang="fi-FI" sz="2000" dirty="0" err="1" smtClean="0"/>
              <a:t>datasystem</a:t>
            </a:r>
            <a:r>
              <a:rPr lang="fi-FI" sz="2000" dirty="0" smtClean="0"/>
              <a:t>. </a:t>
            </a:r>
            <a:endParaRPr lang="fi-FI" sz="2000" dirty="0"/>
          </a:p>
          <a:p>
            <a:r>
              <a:rPr lang="fi-FI" sz="2000" dirty="0" smtClean="0"/>
              <a:t>De </a:t>
            </a:r>
            <a:r>
              <a:rPr lang="fi-FI" sz="2000" dirty="0" err="1" smtClean="0"/>
              <a:t>offentliga</a:t>
            </a:r>
            <a:r>
              <a:rPr lang="fi-FI" sz="2000" dirty="0" smtClean="0"/>
              <a:t> </a:t>
            </a:r>
            <a:r>
              <a:rPr lang="fi-FI" sz="2000" dirty="0" err="1" smtClean="0"/>
              <a:t>datalagren</a:t>
            </a:r>
            <a:r>
              <a:rPr lang="fi-FI" sz="2000" dirty="0" smtClean="0"/>
              <a:t> i Finland </a:t>
            </a:r>
            <a:r>
              <a:rPr lang="fi-FI" sz="2000" dirty="0" err="1" smtClean="0"/>
              <a:t>ska</a:t>
            </a:r>
            <a:r>
              <a:rPr lang="fi-FI" sz="2000" dirty="0" smtClean="0"/>
              <a:t> </a:t>
            </a:r>
            <a:r>
              <a:rPr lang="fi-FI" sz="2000" dirty="0" err="1" smtClean="0"/>
              <a:t>göras</a:t>
            </a:r>
            <a:r>
              <a:rPr lang="fi-FI" sz="2000" dirty="0" smtClean="0"/>
              <a:t> </a:t>
            </a:r>
            <a:r>
              <a:rPr lang="fi-FI" sz="2000" dirty="0" err="1" smtClean="0"/>
              <a:t>tillgängliga</a:t>
            </a:r>
            <a:r>
              <a:rPr lang="fi-FI" sz="2000" dirty="0" smtClean="0"/>
              <a:t> i </a:t>
            </a:r>
            <a:r>
              <a:rPr lang="fi-FI" sz="2000" dirty="0" err="1" smtClean="0"/>
              <a:t>maskinläsbar</a:t>
            </a:r>
            <a:r>
              <a:rPr lang="fi-FI" sz="2000" dirty="0" smtClean="0"/>
              <a:t> </a:t>
            </a:r>
            <a:r>
              <a:rPr lang="fi-FI" sz="2000" dirty="0" err="1" smtClean="0"/>
              <a:t>form</a:t>
            </a:r>
            <a:r>
              <a:rPr lang="fi-FI" sz="2000" dirty="0" smtClean="0"/>
              <a:t>, </a:t>
            </a:r>
            <a:r>
              <a:rPr lang="fi-FI" sz="2000" dirty="0" err="1" smtClean="0"/>
              <a:t>gratis</a:t>
            </a:r>
            <a:r>
              <a:rPr lang="fi-FI" sz="2000" dirty="0" smtClean="0"/>
              <a:t> </a:t>
            </a:r>
            <a:r>
              <a:rPr lang="fi-FI" sz="2000" dirty="0" err="1" smtClean="0"/>
              <a:t>och</a:t>
            </a:r>
            <a:r>
              <a:rPr lang="fi-FI" sz="2000" dirty="0" smtClean="0"/>
              <a:t> </a:t>
            </a:r>
            <a:r>
              <a:rPr lang="fi-FI" sz="2000" dirty="0" err="1" smtClean="0"/>
              <a:t>med</a:t>
            </a:r>
            <a:r>
              <a:rPr lang="fi-FI" sz="2000" dirty="0" smtClean="0"/>
              <a:t> </a:t>
            </a:r>
            <a:r>
              <a:rPr lang="fi-FI" sz="2000" dirty="0" err="1" smtClean="0"/>
              <a:t>tydliga</a:t>
            </a:r>
            <a:r>
              <a:rPr lang="fi-FI" sz="2000" dirty="0" smtClean="0"/>
              <a:t> </a:t>
            </a:r>
            <a:r>
              <a:rPr lang="fi-FI" sz="2000" dirty="0" err="1" smtClean="0"/>
              <a:t>användarvillkor</a:t>
            </a:r>
            <a:r>
              <a:rPr lang="fi-FI" sz="2000" dirty="0" smtClean="0"/>
              <a:t> </a:t>
            </a:r>
            <a:r>
              <a:rPr lang="fi-FI" sz="2000" dirty="0" err="1" smtClean="0"/>
              <a:t>senast</a:t>
            </a:r>
            <a:r>
              <a:rPr lang="fi-FI" sz="2000" dirty="0" smtClean="0"/>
              <a:t> 2020 (</a:t>
            </a:r>
            <a:r>
              <a:rPr lang="fi-FI" sz="2000" dirty="0" err="1" smtClean="0"/>
              <a:t>Statsrådet</a:t>
            </a:r>
            <a:r>
              <a:rPr lang="fi-FI" sz="2000" dirty="0" smtClean="0"/>
              <a:t> </a:t>
            </a:r>
            <a:r>
              <a:rPr lang="fi-FI" sz="2000" dirty="0" err="1" smtClean="0"/>
              <a:t>principbeslut</a:t>
            </a:r>
            <a:r>
              <a:rPr lang="fi-FI" sz="2000" dirty="0" smtClean="0"/>
              <a:t> 3.3.2011).</a:t>
            </a:r>
          </a:p>
          <a:p>
            <a:r>
              <a:rPr lang="fi-FI" sz="2000" dirty="0" err="1" smtClean="0"/>
              <a:t>Genom</a:t>
            </a:r>
            <a:r>
              <a:rPr lang="fi-FI" sz="2000" dirty="0" smtClean="0"/>
              <a:t> </a:t>
            </a:r>
            <a:r>
              <a:rPr lang="fi-FI" sz="2000" dirty="0" err="1" smtClean="0"/>
              <a:t>digitalisering</a:t>
            </a:r>
            <a:r>
              <a:rPr lang="fi-FI" sz="2000" dirty="0" smtClean="0"/>
              <a:t> </a:t>
            </a:r>
            <a:r>
              <a:rPr lang="fi-FI" sz="2000" dirty="0" err="1" smtClean="0"/>
              <a:t>och</a:t>
            </a:r>
            <a:r>
              <a:rPr lang="fi-FI" sz="2000" dirty="0" smtClean="0"/>
              <a:t> </a:t>
            </a:r>
            <a:r>
              <a:rPr lang="fi-FI" sz="2000" dirty="0" err="1" smtClean="0"/>
              <a:t>automatisering</a:t>
            </a:r>
            <a:r>
              <a:rPr lang="fi-FI" sz="2000" dirty="0" smtClean="0"/>
              <a:t> av </a:t>
            </a:r>
            <a:r>
              <a:rPr lang="fi-FI" sz="2000" dirty="0" err="1" smtClean="0"/>
              <a:t>förvaltningsprocesserna</a:t>
            </a:r>
            <a:r>
              <a:rPr lang="fi-FI" sz="2000" dirty="0" smtClean="0"/>
              <a:t> </a:t>
            </a:r>
            <a:r>
              <a:rPr lang="fi-FI" sz="2000" dirty="0" err="1" smtClean="0"/>
              <a:t>och</a:t>
            </a:r>
            <a:r>
              <a:rPr lang="fi-FI" sz="2000" dirty="0" smtClean="0"/>
              <a:t> </a:t>
            </a:r>
            <a:r>
              <a:rPr lang="fi-FI" sz="2000" dirty="0" err="1" smtClean="0"/>
              <a:t>med</a:t>
            </a:r>
            <a:r>
              <a:rPr lang="fi-FI" sz="2000" dirty="0" smtClean="0"/>
              <a:t> </a:t>
            </a:r>
            <a:r>
              <a:rPr lang="fi-FI" sz="2000" dirty="0" err="1" smtClean="0"/>
              <a:t>enhetliga</a:t>
            </a:r>
            <a:r>
              <a:rPr lang="fi-FI" sz="2000" dirty="0" smtClean="0"/>
              <a:t> </a:t>
            </a:r>
            <a:r>
              <a:rPr lang="fi-FI" sz="2000" dirty="0" err="1" smtClean="0"/>
              <a:t>informationsstukturer</a:t>
            </a:r>
            <a:r>
              <a:rPr lang="fi-FI" sz="2000" dirty="0" smtClean="0"/>
              <a:t> </a:t>
            </a:r>
            <a:r>
              <a:rPr lang="fi-FI" sz="2000" dirty="0" err="1" smtClean="0"/>
              <a:t>uppnås</a:t>
            </a:r>
            <a:r>
              <a:rPr lang="fi-FI" sz="2000" dirty="0" smtClean="0"/>
              <a:t> </a:t>
            </a:r>
            <a:r>
              <a:rPr lang="fi-FI" sz="2000" dirty="0" err="1" smtClean="0"/>
              <a:t>bättre</a:t>
            </a:r>
            <a:r>
              <a:rPr lang="fi-FI" sz="2000" dirty="0" smtClean="0"/>
              <a:t> </a:t>
            </a:r>
            <a:r>
              <a:rPr lang="fi-FI" sz="2000" dirty="0" err="1" smtClean="0"/>
              <a:t>semantisk</a:t>
            </a:r>
            <a:r>
              <a:rPr lang="fi-FI" sz="2000" dirty="0" smtClean="0"/>
              <a:t> </a:t>
            </a:r>
            <a:r>
              <a:rPr lang="fi-FI" sz="2000" dirty="0" err="1" smtClean="0"/>
              <a:t>kompatibilitet</a:t>
            </a:r>
            <a:r>
              <a:rPr lang="fi-FI" sz="2000" dirty="0" smtClean="0"/>
              <a:t> </a:t>
            </a:r>
            <a:r>
              <a:rPr lang="fi-FI" sz="2000" dirty="0" err="1" smtClean="0"/>
              <a:t>mellan</a:t>
            </a:r>
            <a:r>
              <a:rPr lang="fi-FI" sz="2000" dirty="0" smtClean="0"/>
              <a:t> </a:t>
            </a:r>
            <a:r>
              <a:rPr lang="fi-FI" sz="2000" dirty="0" err="1" smtClean="0"/>
              <a:t>informationssystemen</a:t>
            </a:r>
            <a:r>
              <a:rPr lang="fi-FI" sz="2000" dirty="0" smtClean="0"/>
              <a:t>. Det </a:t>
            </a:r>
            <a:r>
              <a:rPr lang="fi-FI" sz="2000" dirty="0" err="1" smtClean="0"/>
              <a:t>är</a:t>
            </a:r>
            <a:r>
              <a:rPr lang="fi-FI" sz="2000" dirty="0" smtClean="0"/>
              <a:t> </a:t>
            </a:r>
            <a:r>
              <a:rPr lang="fi-FI" sz="2000" dirty="0" err="1" smtClean="0"/>
              <a:t>viktigt</a:t>
            </a:r>
            <a:r>
              <a:rPr lang="fi-FI" sz="2000" dirty="0" smtClean="0"/>
              <a:t> </a:t>
            </a:r>
            <a:r>
              <a:rPr lang="fi-FI" sz="2000" dirty="0" err="1" smtClean="0"/>
              <a:t>att</a:t>
            </a:r>
            <a:r>
              <a:rPr lang="fi-FI" sz="2000" dirty="0" smtClean="0"/>
              <a:t> </a:t>
            </a:r>
            <a:r>
              <a:rPr lang="fi-FI" sz="2000" dirty="0" err="1" smtClean="0"/>
              <a:t>processerna</a:t>
            </a:r>
            <a:r>
              <a:rPr lang="fi-FI" sz="2000" dirty="0" smtClean="0"/>
              <a:t> </a:t>
            </a:r>
            <a:r>
              <a:rPr lang="fi-FI" sz="2000" dirty="0" err="1" smtClean="0"/>
              <a:t>byggs</a:t>
            </a:r>
            <a:r>
              <a:rPr lang="fi-FI" sz="2000" dirty="0" smtClean="0"/>
              <a:t> </a:t>
            </a:r>
            <a:r>
              <a:rPr lang="fi-FI" sz="2000" dirty="0" err="1" smtClean="0"/>
              <a:t>upp</a:t>
            </a:r>
            <a:r>
              <a:rPr lang="fi-FI" sz="2000" dirty="0" smtClean="0"/>
              <a:t> </a:t>
            </a:r>
            <a:r>
              <a:rPr lang="fi-FI" sz="2000" dirty="0" err="1" smtClean="0"/>
              <a:t>så</a:t>
            </a:r>
            <a:r>
              <a:rPr lang="fi-FI" sz="2000" dirty="0" smtClean="0"/>
              <a:t> </a:t>
            </a:r>
            <a:r>
              <a:rPr lang="fi-FI" sz="2000" dirty="0" err="1" smtClean="0"/>
              <a:t>att</a:t>
            </a:r>
            <a:r>
              <a:rPr lang="fi-FI" sz="2000" dirty="0" smtClean="0"/>
              <a:t> de </a:t>
            </a:r>
            <a:r>
              <a:rPr lang="fi-FI" sz="2000" dirty="0" err="1" smtClean="0"/>
              <a:t>inte</a:t>
            </a:r>
            <a:r>
              <a:rPr lang="fi-FI" sz="2000" dirty="0" smtClean="0"/>
              <a:t> </a:t>
            </a:r>
            <a:r>
              <a:rPr lang="fi-FI" sz="2000" dirty="0" err="1" smtClean="0"/>
              <a:t>är</a:t>
            </a:r>
            <a:r>
              <a:rPr lang="fi-FI" sz="2000" dirty="0" smtClean="0"/>
              <a:t> </a:t>
            </a:r>
            <a:r>
              <a:rPr lang="fi-FI" sz="2000" dirty="0" err="1" smtClean="0"/>
              <a:t>beorende</a:t>
            </a:r>
            <a:r>
              <a:rPr lang="fi-FI" sz="2000" dirty="0" smtClean="0"/>
              <a:t> av </a:t>
            </a:r>
            <a:r>
              <a:rPr lang="fi-FI" sz="2000" dirty="0" err="1" smtClean="0"/>
              <a:t>enskilda</a:t>
            </a:r>
            <a:r>
              <a:rPr lang="fi-FI" sz="2000" dirty="0" smtClean="0"/>
              <a:t> </a:t>
            </a:r>
            <a:r>
              <a:rPr lang="fi-FI" sz="2000" dirty="0" err="1" smtClean="0"/>
              <a:t>organisationer</a:t>
            </a:r>
            <a:r>
              <a:rPr lang="fi-FI" sz="2000" dirty="0" smtClean="0"/>
              <a:t>. </a:t>
            </a:r>
            <a:r>
              <a:rPr lang="fi-FI" sz="2000" b="1" dirty="0" err="1" smtClean="0"/>
              <a:t>Information</a:t>
            </a:r>
            <a:r>
              <a:rPr lang="fi-FI" sz="2000" b="1" dirty="0" smtClean="0"/>
              <a:t> </a:t>
            </a:r>
            <a:r>
              <a:rPr lang="fi-FI" sz="2000" b="1" dirty="0" err="1" smtClean="0"/>
              <a:t>som</a:t>
            </a:r>
            <a:r>
              <a:rPr lang="fi-FI" sz="2000" b="1" dirty="0" smtClean="0"/>
              <a:t> </a:t>
            </a:r>
            <a:r>
              <a:rPr lang="fi-FI" sz="2000" b="1" dirty="0" err="1" smtClean="0"/>
              <a:t>generas</a:t>
            </a:r>
            <a:r>
              <a:rPr lang="fi-FI" sz="2000" b="1" dirty="0" smtClean="0"/>
              <a:t> i </a:t>
            </a:r>
            <a:r>
              <a:rPr lang="fi-FI" sz="2000" b="1" dirty="0" err="1" smtClean="0"/>
              <a:t>elektronisk</a:t>
            </a:r>
            <a:r>
              <a:rPr lang="fi-FI" sz="2000" b="1" dirty="0" smtClean="0"/>
              <a:t> </a:t>
            </a:r>
            <a:r>
              <a:rPr lang="fi-FI" sz="2000" b="1" dirty="0" err="1" smtClean="0"/>
              <a:t>form</a:t>
            </a:r>
            <a:r>
              <a:rPr lang="fi-FI" sz="2000" b="1" dirty="0" smtClean="0"/>
              <a:t> </a:t>
            </a:r>
            <a:r>
              <a:rPr lang="fi-FI" sz="2000" b="1" dirty="0" err="1" smtClean="0"/>
              <a:t>ska</a:t>
            </a:r>
            <a:r>
              <a:rPr lang="fi-FI" sz="2000" b="1" dirty="0" smtClean="0"/>
              <a:t> </a:t>
            </a:r>
            <a:r>
              <a:rPr lang="fi-FI" sz="2000" b="1" dirty="0" err="1" smtClean="0"/>
              <a:t>också</a:t>
            </a:r>
            <a:r>
              <a:rPr lang="fi-FI" sz="2000" b="1" dirty="0" smtClean="0"/>
              <a:t> </a:t>
            </a:r>
            <a:r>
              <a:rPr lang="fi-FI" sz="2000" b="1" dirty="0" err="1" smtClean="0"/>
              <a:t>förvaras</a:t>
            </a:r>
            <a:r>
              <a:rPr lang="fi-FI" sz="2000" b="1" dirty="0" smtClean="0"/>
              <a:t> i </a:t>
            </a:r>
            <a:r>
              <a:rPr lang="fi-FI" sz="2000" b="1" dirty="0" err="1" smtClean="0"/>
              <a:t>elektronisk</a:t>
            </a:r>
            <a:r>
              <a:rPr lang="fi-FI" sz="2000" b="1" dirty="0" smtClean="0"/>
              <a:t> </a:t>
            </a:r>
            <a:r>
              <a:rPr lang="fi-FI" sz="2000" b="1" dirty="0" err="1" smtClean="0"/>
              <a:t>form</a:t>
            </a:r>
            <a:r>
              <a:rPr lang="fi-FI" sz="2000" b="1" dirty="0" smtClean="0"/>
              <a:t> </a:t>
            </a:r>
            <a:r>
              <a:rPr lang="fi-FI" sz="2000" b="1" dirty="0" err="1" smtClean="0"/>
              <a:t>under</a:t>
            </a:r>
            <a:r>
              <a:rPr lang="fi-FI" sz="2000" b="1" dirty="0" smtClean="0"/>
              <a:t> hela </a:t>
            </a:r>
            <a:r>
              <a:rPr lang="fi-FI" sz="2000" b="1" dirty="0" err="1" smtClean="0"/>
              <a:t>livscykeln</a:t>
            </a:r>
            <a:r>
              <a:rPr lang="fi-FI" sz="2000" b="1" dirty="0" smtClean="0"/>
              <a:t>.</a:t>
            </a:r>
            <a:endParaRPr lang="fi-FI" sz="2000" b="1" dirty="0"/>
          </a:p>
        </p:txBody>
      </p:sp>
      <p:sp>
        <p:nvSpPr>
          <p:cNvPr id="5" name="Dian numeron paikkamerkki 4"/>
          <p:cNvSpPr>
            <a:spLocks noGrp="1"/>
          </p:cNvSpPr>
          <p:nvPr>
            <p:ph type="sldNum" sz="quarter" idx="12"/>
          </p:nvPr>
        </p:nvSpPr>
        <p:spPr/>
        <p:txBody>
          <a:bodyPr/>
          <a:lstStyle/>
          <a:p>
            <a:fld id="{5F10857B-FE13-434A-BF63-EAFC18DA1BA0}" type="slidenum">
              <a:rPr lang="en-US" smtClean="0">
                <a:solidFill>
                  <a:prstClr val="black">
                    <a:tint val="75000"/>
                  </a:prstClr>
                </a:solidFill>
              </a:rPr>
              <a:pPr/>
              <a:t>5</a:t>
            </a:fld>
            <a:endParaRPr lang="en-US">
              <a:solidFill>
                <a:prstClr val="black">
                  <a:tint val="75000"/>
                </a:prstClr>
              </a:solidFill>
            </a:endParaRPr>
          </a:p>
        </p:txBody>
      </p:sp>
    </p:spTree>
    <p:extLst>
      <p:ext uri="{BB962C8B-B14F-4D97-AF65-F5344CB8AC3E}">
        <p14:creationId xmlns:p14="http://schemas.microsoft.com/office/powerpoint/2010/main" val="21324942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p:cNvSpPr>
            <a:spLocks noGrp="1"/>
          </p:cNvSpPr>
          <p:nvPr>
            <p:ph type="title"/>
          </p:nvPr>
        </p:nvSpPr>
        <p:spPr/>
        <p:txBody>
          <a:bodyPr>
            <a:normAutofit/>
          </a:bodyPr>
          <a:lstStyle/>
          <a:p>
            <a:r>
              <a:rPr lang="fi-FI" sz="4000" dirty="0" err="1"/>
              <a:t>Riksarkivets</a:t>
            </a:r>
            <a:r>
              <a:rPr lang="fi-FI" sz="4000" dirty="0"/>
              <a:t> strategi </a:t>
            </a:r>
            <a:r>
              <a:rPr lang="fi-FI" sz="4000" dirty="0" smtClean="0"/>
              <a:t>2020 (5)</a:t>
            </a:r>
            <a:endParaRPr lang="fi-FI" sz="4000" dirty="0"/>
          </a:p>
        </p:txBody>
      </p:sp>
      <p:sp>
        <p:nvSpPr>
          <p:cNvPr id="6" name="Sisällön paikkamerkki 5"/>
          <p:cNvSpPr>
            <a:spLocks noGrp="1"/>
          </p:cNvSpPr>
          <p:nvPr>
            <p:ph idx="1"/>
          </p:nvPr>
        </p:nvSpPr>
        <p:spPr>
          <a:xfrm>
            <a:off x="457200" y="1797051"/>
            <a:ext cx="8229600" cy="4080221"/>
          </a:xfrm>
        </p:spPr>
        <p:txBody>
          <a:bodyPr>
            <a:normAutofit/>
          </a:bodyPr>
          <a:lstStyle/>
          <a:p>
            <a:r>
              <a:rPr lang="fi-FI" sz="2000" dirty="0" err="1" smtClean="0"/>
              <a:t>Beslut</a:t>
            </a:r>
            <a:r>
              <a:rPr lang="fi-FI" sz="2000" dirty="0" smtClean="0"/>
              <a:t> </a:t>
            </a:r>
            <a:r>
              <a:rPr lang="fi-FI" sz="2000" dirty="0" err="1" smtClean="0"/>
              <a:t>enligt</a:t>
            </a:r>
            <a:r>
              <a:rPr lang="fi-FI" sz="2000" dirty="0" smtClean="0"/>
              <a:t> </a:t>
            </a:r>
            <a:r>
              <a:rPr lang="fi-FI" sz="2000" b="1" dirty="0" err="1" smtClean="0"/>
              <a:t>gallringspolicyn</a:t>
            </a:r>
            <a:r>
              <a:rPr lang="fi-FI" sz="2000" b="1" dirty="0" smtClean="0"/>
              <a:t> </a:t>
            </a:r>
            <a:r>
              <a:rPr lang="fi-FI" sz="2000" b="1" dirty="0" err="1" smtClean="0"/>
              <a:t>och</a:t>
            </a:r>
            <a:r>
              <a:rPr lang="fi-FI" sz="2000" b="1" dirty="0" smtClean="0"/>
              <a:t> –strategin </a:t>
            </a:r>
            <a:r>
              <a:rPr lang="fi-FI" sz="2000" dirty="0" err="1" smtClean="0"/>
              <a:t>om</a:t>
            </a:r>
            <a:r>
              <a:rPr lang="fi-FI" sz="2000" dirty="0" smtClean="0"/>
              <a:t> </a:t>
            </a:r>
            <a:r>
              <a:rPr lang="fi-FI" sz="2000" dirty="0" err="1" smtClean="0"/>
              <a:t>varaktig</a:t>
            </a:r>
            <a:r>
              <a:rPr lang="fi-FI" sz="2000" dirty="0" smtClean="0"/>
              <a:t> </a:t>
            </a:r>
            <a:r>
              <a:rPr lang="fi-FI" sz="2000" dirty="0" err="1" smtClean="0"/>
              <a:t>förvaring</a:t>
            </a:r>
            <a:r>
              <a:rPr lang="fi-FI" sz="2000" dirty="0" smtClean="0"/>
              <a:t> av </a:t>
            </a:r>
            <a:r>
              <a:rPr lang="fi-FI" sz="2000" dirty="0" err="1" smtClean="0"/>
              <a:t>dokumentinformation</a:t>
            </a:r>
            <a:r>
              <a:rPr lang="fi-FI" sz="2000" dirty="0" smtClean="0"/>
              <a:t> </a:t>
            </a:r>
            <a:r>
              <a:rPr lang="fi-FI" sz="2000" dirty="0" err="1" smtClean="0"/>
              <a:t>och</a:t>
            </a:r>
            <a:r>
              <a:rPr lang="fi-FI" sz="2000" dirty="0" smtClean="0"/>
              <a:t> </a:t>
            </a:r>
            <a:r>
              <a:rPr lang="fi-FI" sz="2000" b="1" dirty="0" err="1" smtClean="0"/>
              <a:t>policyn</a:t>
            </a:r>
            <a:r>
              <a:rPr lang="fi-FI" sz="2000" b="1" dirty="0" smtClean="0"/>
              <a:t> för </a:t>
            </a:r>
            <a:r>
              <a:rPr lang="fi-FI" sz="2000" b="1" dirty="0" err="1" smtClean="0"/>
              <a:t>anskaffning</a:t>
            </a:r>
            <a:r>
              <a:rPr lang="fi-FI" sz="2000" b="1" dirty="0" smtClean="0"/>
              <a:t> av </a:t>
            </a:r>
            <a:r>
              <a:rPr lang="fi-FI" sz="2000" b="1" dirty="0" err="1" smtClean="0"/>
              <a:t>privat</a:t>
            </a:r>
            <a:r>
              <a:rPr lang="fi-FI" sz="2000" b="1" dirty="0" smtClean="0"/>
              <a:t> </a:t>
            </a:r>
            <a:r>
              <a:rPr lang="fi-FI" sz="2000" b="1" dirty="0" err="1" smtClean="0"/>
              <a:t>material</a:t>
            </a:r>
            <a:r>
              <a:rPr lang="fi-FI" sz="2000" b="1" dirty="0" smtClean="0"/>
              <a:t> </a:t>
            </a:r>
            <a:r>
              <a:rPr lang="fi-FI" sz="2000" dirty="0" err="1" smtClean="0"/>
              <a:t>säkerställer</a:t>
            </a:r>
            <a:r>
              <a:rPr lang="fi-FI" sz="2000" dirty="0" smtClean="0"/>
              <a:t> en </a:t>
            </a:r>
            <a:r>
              <a:rPr lang="fi-FI" sz="2000" dirty="0" err="1" smtClean="0"/>
              <a:t>täckande</a:t>
            </a:r>
            <a:r>
              <a:rPr lang="fi-FI" sz="2000" dirty="0" smtClean="0"/>
              <a:t>, </a:t>
            </a:r>
            <a:r>
              <a:rPr lang="fi-FI" sz="2000" dirty="0" err="1" smtClean="0"/>
              <a:t>objektiv</a:t>
            </a:r>
            <a:r>
              <a:rPr lang="fi-FI" sz="2000" dirty="0" smtClean="0"/>
              <a:t> </a:t>
            </a:r>
            <a:r>
              <a:rPr lang="fi-FI" sz="2000" dirty="0" err="1" smtClean="0"/>
              <a:t>och</a:t>
            </a:r>
            <a:r>
              <a:rPr lang="fi-FI" sz="2000" dirty="0" smtClean="0"/>
              <a:t> </a:t>
            </a:r>
            <a:r>
              <a:rPr lang="fi-FI" sz="2000" dirty="0" err="1" smtClean="0"/>
              <a:t>tillräcklig</a:t>
            </a:r>
            <a:r>
              <a:rPr lang="fi-FI" sz="2000" dirty="0" smtClean="0"/>
              <a:t> bild av </a:t>
            </a:r>
            <a:r>
              <a:rPr lang="fi-FI" sz="2000" dirty="0" err="1" smtClean="0"/>
              <a:t>sämhället</a:t>
            </a:r>
            <a:r>
              <a:rPr lang="fi-FI" sz="2000" dirty="0" smtClean="0"/>
              <a:t> </a:t>
            </a:r>
            <a:r>
              <a:rPr lang="fi-FI" sz="2000" dirty="0" err="1" smtClean="0"/>
              <a:t>och</a:t>
            </a:r>
            <a:r>
              <a:rPr lang="fi-FI" sz="2000" dirty="0" smtClean="0"/>
              <a:t> </a:t>
            </a:r>
            <a:r>
              <a:rPr lang="fi-FI" sz="2000" dirty="0" err="1" smtClean="0"/>
              <a:t>samhällsaktörerna</a:t>
            </a:r>
            <a:r>
              <a:rPr lang="fi-FI" sz="2000" dirty="0" smtClean="0"/>
              <a:t> för </a:t>
            </a:r>
            <a:r>
              <a:rPr lang="fi-FI" sz="2000" dirty="0" err="1" smtClean="0"/>
              <a:t>forskningen</a:t>
            </a:r>
            <a:r>
              <a:rPr lang="fi-FI" sz="2000" dirty="0" smtClean="0"/>
              <a:t>. </a:t>
            </a:r>
          </a:p>
          <a:p>
            <a:r>
              <a:rPr lang="fi-FI" sz="2000" dirty="0" err="1" smtClean="0"/>
              <a:t>Riksarkivet</a:t>
            </a:r>
            <a:r>
              <a:rPr lang="fi-FI" sz="2000" dirty="0" smtClean="0"/>
              <a:t> </a:t>
            </a:r>
            <a:r>
              <a:rPr lang="fi-FI" sz="2000" dirty="0" err="1" smtClean="0"/>
              <a:t>främjar</a:t>
            </a:r>
            <a:r>
              <a:rPr lang="fi-FI" sz="2000" dirty="0" smtClean="0"/>
              <a:t> </a:t>
            </a:r>
            <a:r>
              <a:rPr lang="fi-FI" sz="2000" dirty="0" err="1" smtClean="0"/>
              <a:t>digital</a:t>
            </a:r>
            <a:r>
              <a:rPr lang="fi-FI" sz="2000" dirty="0" smtClean="0"/>
              <a:t> </a:t>
            </a:r>
            <a:r>
              <a:rPr lang="fi-FI" sz="2000" dirty="0" err="1" smtClean="0"/>
              <a:t>arkivering</a:t>
            </a:r>
            <a:r>
              <a:rPr lang="fi-FI" sz="2000" dirty="0" smtClean="0"/>
              <a:t> </a:t>
            </a:r>
            <a:r>
              <a:rPr lang="fi-FI" sz="2000" dirty="0" err="1" smtClean="0"/>
              <a:t>inom</a:t>
            </a:r>
            <a:r>
              <a:rPr lang="fi-FI" sz="2000" dirty="0" smtClean="0"/>
              <a:t> </a:t>
            </a:r>
            <a:r>
              <a:rPr lang="fi-FI" sz="2000" dirty="0" err="1" smtClean="0"/>
              <a:t>den</a:t>
            </a:r>
            <a:r>
              <a:rPr lang="fi-FI" sz="2000" dirty="0" smtClean="0"/>
              <a:t> </a:t>
            </a:r>
            <a:r>
              <a:rPr lang="fi-FI" sz="2000" dirty="0" err="1" smtClean="0"/>
              <a:t>offentliga</a:t>
            </a:r>
            <a:r>
              <a:rPr lang="fi-FI" sz="2000" dirty="0" smtClean="0"/>
              <a:t> </a:t>
            </a:r>
            <a:r>
              <a:rPr lang="fi-FI" sz="2000" dirty="0" err="1" smtClean="0"/>
              <a:t>förvaltningen</a:t>
            </a:r>
            <a:r>
              <a:rPr lang="fi-FI" sz="2000" dirty="0" smtClean="0"/>
              <a:t> </a:t>
            </a:r>
            <a:r>
              <a:rPr lang="fi-FI" sz="2000" dirty="0" err="1" smtClean="0"/>
              <a:t>genom</a:t>
            </a:r>
            <a:r>
              <a:rPr lang="fi-FI" sz="2000" dirty="0" smtClean="0"/>
              <a:t> </a:t>
            </a:r>
            <a:r>
              <a:rPr lang="fi-FI" sz="2000" dirty="0" err="1" smtClean="0"/>
              <a:t>att</a:t>
            </a:r>
            <a:r>
              <a:rPr lang="fi-FI" sz="2000" dirty="0" smtClean="0"/>
              <a:t> </a:t>
            </a:r>
            <a:r>
              <a:rPr lang="fi-FI" sz="2000" dirty="0" err="1" smtClean="0"/>
              <a:t>bestämma</a:t>
            </a:r>
            <a:r>
              <a:rPr lang="fi-FI" sz="2000" dirty="0" smtClean="0"/>
              <a:t> </a:t>
            </a:r>
            <a:r>
              <a:rPr lang="fi-FI" sz="2000" dirty="0" err="1" smtClean="0"/>
              <a:t>vilken</a:t>
            </a:r>
            <a:r>
              <a:rPr lang="fi-FI" sz="2000" dirty="0" smtClean="0"/>
              <a:t> </a:t>
            </a:r>
            <a:r>
              <a:rPr lang="fi-FI" sz="2000" dirty="0" err="1" smtClean="0"/>
              <a:t>dokumentinformation</a:t>
            </a:r>
            <a:r>
              <a:rPr lang="fi-FI" sz="2000" dirty="0" smtClean="0"/>
              <a:t> </a:t>
            </a:r>
            <a:r>
              <a:rPr lang="fi-FI" sz="2000" dirty="0" err="1" smtClean="0"/>
              <a:t>som</a:t>
            </a:r>
            <a:r>
              <a:rPr lang="fi-FI" sz="2000" dirty="0" smtClean="0"/>
              <a:t> </a:t>
            </a:r>
            <a:r>
              <a:rPr lang="fi-FI" sz="2000" dirty="0" err="1" smtClean="0"/>
              <a:t>ska</a:t>
            </a:r>
            <a:r>
              <a:rPr lang="fi-FI" sz="2000" dirty="0" smtClean="0"/>
              <a:t> </a:t>
            </a:r>
            <a:r>
              <a:rPr lang="fi-FI" sz="2000" dirty="0" err="1" smtClean="0"/>
              <a:t>förvaras</a:t>
            </a:r>
            <a:r>
              <a:rPr lang="fi-FI" sz="2000" dirty="0" smtClean="0"/>
              <a:t> </a:t>
            </a:r>
            <a:r>
              <a:rPr lang="fi-FI" sz="2000" dirty="0" err="1" smtClean="0"/>
              <a:t>varaktigt</a:t>
            </a:r>
            <a:r>
              <a:rPr lang="fi-FI" sz="2000" dirty="0" smtClean="0"/>
              <a:t>. </a:t>
            </a:r>
            <a:r>
              <a:rPr lang="fi-FI" sz="2000" b="1" dirty="0" smtClean="0"/>
              <a:t>Data</a:t>
            </a:r>
            <a:r>
              <a:rPr lang="fi-FI" sz="2000" dirty="0" smtClean="0"/>
              <a:t> i </a:t>
            </a:r>
            <a:r>
              <a:rPr lang="fi-FI" sz="2000" dirty="0" err="1" smtClean="0"/>
              <a:t>datasystem</a:t>
            </a:r>
            <a:r>
              <a:rPr lang="fi-FI" sz="2000" dirty="0" smtClean="0"/>
              <a:t> </a:t>
            </a:r>
            <a:r>
              <a:rPr lang="fi-FI" sz="2000" dirty="0" err="1" smtClean="0"/>
              <a:t>och</a:t>
            </a:r>
            <a:r>
              <a:rPr lang="fi-FI" sz="2000" dirty="0" smtClean="0"/>
              <a:t> </a:t>
            </a:r>
            <a:r>
              <a:rPr lang="fi-FI" sz="2000" b="1" dirty="0" err="1" smtClean="0"/>
              <a:t>register</a:t>
            </a:r>
            <a:r>
              <a:rPr lang="fi-FI" sz="2000" dirty="0" smtClean="0"/>
              <a:t> </a:t>
            </a:r>
            <a:r>
              <a:rPr lang="fi-FI" sz="2000" dirty="0" err="1" smtClean="0"/>
              <a:t>som</a:t>
            </a:r>
            <a:r>
              <a:rPr lang="fi-FI" sz="2000" dirty="0" smtClean="0"/>
              <a:t> </a:t>
            </a:r>
            <a:r>
              <a:rPr lang="fi-FI" sz="2000" dirty="0" err="1" smtClean="0"/>
              <a:t>anknyter</a:t>
            </a:r>
            <a:r>
              <a:rPr lang="fi-FI" sz="2000" dirty="0" smtClean="0"/>
              <a:t> </a:t>
            </a:r>
            <a:r>
              <a:rPr lang="fi-FI" sz="2000" dirty="0" err="1" smtClean="0"/>
              <a:t>till</a:t>
            </a:r>
            <a:r>
              <a:rPr lang="fi-FI" sz="2000" dirty="0" smtClean="0"/>
              <a:t> </a:t>
            </a:r>
            <a:r>
              <a:rPr lang="fi-FI" sz="2000" dirty="0" err="1" smtClean="0"/>
              <a:t>förvaltningens</a:t>
            </a:r>
            <a:r>
              <a:rPr lang="fi-FI" sz="2000" dirty="0" smtClean="0"/>
              <a:t> </a:t>
            </a:r>
            <a:r>
              <a:rPr lang="fi-FI" sz="2000" b="1" dirty="0" err="1" smtClean="0"/>
              <a:t>substansuppgifter</a:t>
            </a:r>
            <a:r>
              <a:rPr lang="fi-FI" sz="2000" dirty="0" smtClean="0"/>
              <a:t> </a:t>
            </a:r>
            <a:r>
              <a:rPr lang="fi-FI" sz="2000" dirty="0" err="1" smtClean="0"/>
              <a:t>ska</a:t>
            </a:r>
            <a:r>
              <a:rPr lang="fi-FI" sz="2000" dirty="0" smtClean="0"/>
              <a:t> </a:t>
            </a:r>
            <a:r>
              <a:rPr lang="fi-FI" sz="2000" b="1" dirty="0" err="1" smtClean="0"/>
              <a:t>förvaras</a:t>
            </a:r>
            <a:r>
              <a:rPr lang="fi-FI" sz="2000" b="1" dirty="0" smtClean="0"/>
              <a:t> </a:t>
            </a:r>
            <a:r>
              <a:rPr lang="fi-FI" sz="2000" b="1" dirty="0" err="1" smtClean="0"/>
              <a:t>varaktigt</a:t>
            </a:r>
            <a:r>
              <a:rPr lang="fi-FI" sz="2000" b="1" dirty="0" smtClean="0"/>
              <a:t> i </a:t>
            </a:r>
            <a:r>
              <a:rPr lang="fi-FI" sz="2000" b="1" dirty="0" err="1" smtClean="0"/>
              <a:t>digital</a:t>
            </a:r>
            <a:r>
              <a:rPr lang="fi-FI" sz="2000" b="1" dirty="0" smtClean="0"/>
              <a:t> </a:t>
            </a:r>
            <a:r>
              <a:rPr lang="fi-FI" sz="2000" b="1" dirty="0" err="1" smtClean="0"/>
              <a:t>form</a:t>
            </a:r>
            <a:r>
              <a:rPr lang="fi-FI" sz="2000" dirty="0" smtClean="0"/>
              <a:t>. </a:t>
            </a:r>
          </a:p>
          <a:p>
            <a:endParaRPr lang="fi-FI" sz="2000" dirty="0"/>
          </a:p>
          <a:p>
            <a:r>
              <a:rPr lang="fi-FI" sz="2000" dirty="0" smtClean="0"/>
              <a:t>En </a:t>
            </a:r>
            <a:r>
              <a:rPr lang="fi-FI" sz="2000" dirty="0" err="1" smtClean="0"/>
              <a:t>revidering</a:t>
            </a:r>
            <a:r>
              <a:rPr lang="fi-FI" sz="2000" dirty="0" smtClean="0"/>
              <a:t> av </a:t>
            </a:r>
            <a:r>
              <a:rPr lang="fi-FI" sz="2000" dirty="0" err="1" smtClean="0"/>
              <a:t>gallringsstrategin</a:t>
            </a:r>
            <a:r>
              <a:rPr lang="fi-FI" sz="2000" dirty="0" smtClean="0"/>
              <a:t> </a:t>
            </a:r>
            <a:r>
              <a:rPr lang="fi-FI" sz="2000" dirty="0" err="1" smtClean="0"/>
              <a:t>och</a:t>
            </a:r>
            <a:r>
              <a:rPr lang="fi-FI" sz="2000" dirty="0" smtClean="0"/>
              <a:t> –</a:t>
            </a:r>
            <a:r>
              <a:rPr lang="fi-FI" sz="2000" dirty="0" err="1" smtClean="0"/>
              <a:t>processen</a:t>
            </a:r>
            <a:r>
              <a:rPr lang="fi-FI" sz="2000" dirty="0" smtClean="0"/>
              <a:t> </a:t>
            </a:r>
            <a:r>
              <a:rPr lang="fi-FI" sz="2000" dirty="0" err="1" smtClean="0"/>
              <a:t>har</a:t>
            </a:r>
            <a:r>
              <a:rPr lang="fi-FI" sz="2000" dirty="0" smtClean="0"/>
              <a:t> </a:t>
            </a:r>
            <a:r>
              <a:rPr lang="fi-FI" sz="2000" dirty="0" err="1" smtClean="0"/>
              <a:t>påbörjats</a:t>
            </a:r>
            <a:r>
              <a:rPr lang="fi-FI" sz="2000" dirty="0" smtClean="0"/>
              <a:t> (04/2016) </a:t>
            </a:r>
            <a:r>
              <a:rPr lang="fi-FI" sz="2000" dirty="0" err="1" smtClean="0"/>
              <a:t>och</a:t>
            </a:r>
            <a:r>
              <a:rPr lang="fi-FI" sz="2000" dirty="0" smtClean="0"/>
              <a:t> </a:t>
            </a:r>
            <a:r>
              <a:rPr lang="fi-FI" sz="2000" dirty="0" err="1" smtClean="0"/>
              <a:t>gallringsprocessen</a:t>
            </a:r>
            <a:r>
              <a:rPr lang="fi-FI" sz="2000" dirty="0" smtClean="0"/>
              <a:t> </a:t>
            </a:r>
            <a:r>
              <a:rPr lang="fi-FI" sz="2000" dirty="0" err="1" smtClean="0"/>
              <a:t>utvecklas</a:t>
            </a:r>
            <a:r>
              <a:rPr lang="fi-FI" sz="2000" dirty="0" smtClean="0"/>
              <a:t> i </a:t>
            </a:r>
            <a:r>
              <a:rPr lang="fi-FI" sz="2000" dirty="0" err="1" smtClean="0"/>
              <a:t>proaktiv</a:t>
            </a:r>
            <a:r>
              <a:rPr lang="fi-FI" sz="2000" dirty="0" smtClean="0"/>
              <a:t> </a:t>
            </a:r>
            <a:r>
              <a:rPr lang="fi-FI" sz="2000" dirty="0" err="1" smtClean="0"/>
              <a:t>riktning</a:t>
            </a:r>
            <a:r>
              <a:rPr lang="fi-FI" sz="2000" dirty="0" smtClean="0"/>
              <a:t> </a:t>
            </a:r>
            <a:endParaRPr lang="fi-FI" sz="2000" dirty="0"/>
          </a:p>
        </p:txBody>
      </p:sp>
      <p:sp>
        <p:nvSpPr>
          <p:cNvPr id="5" name="Dian numeron paikkamerkki 4"/>
          <p:cNvSpPr>
            <a:spLocks noGrp="1"/>
          </p:cNvSpPr>
          <p:nvPr>
            <p:ph type="sldNum" sz="quarter" idx="12"/>
          </p:nvPr>
        </p:nvSpPr>
        <p:spPr/>
        <p:txBody>
          <a:bodyPr/>
          <a:lstStyle/>
          <a:p>
            <a:fld id="{5F10857B-FE13-434A-BF63-EAFC18DA1BA0}" type="slidenum">
              <a:rPr lang="en-US" smtClean="0">
                <a:solidFill>
                  <a:prstClr val="black">
                    <a:tint val="75000"/>
                  </a:prstClr>
                </a:solidFill>
              </a:rPr>
              <a:pPr/>
              <a:t>6</a:t>
            </a:fld>
            <a:endParaRPr lang="en-US">
              <a:solidFill>
                <a:prstClr val="black">
                  <a:tint val="75000"/>
                </a:prstClr>
              </a:solidFill>
            </a:endParaRPr>
          </a:p>
        </p:txBody>
      </p:sp>
    </p:spTree>
    <p:extLst>
      <p:ext uri="{BB962C8B-B14F-4D97-AF65-F5344CB8AC3E}">
        <p14:creationId xmlns:p14="http://schemas.microsoft.com/office/powerpoint/2010/main" val="15031208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altLang="fi-FI" sz="3600" dirty="0" err="1" smtClean="0"/>
              <a:t>Förvaringsform</a:t>
            </a:r>
            <a:r>
              <a:rPr lang="fi-FI" altLang="fi-FI" sz="3600" dirty="0" smtClean="0"/>
              <a:t> </a:t>
            </a:r>
            <a:r>
              <a:rPr lang="fi-FI" altLang="fi-FI" sz="3600" dirty="0" err="1" smtClean="0"/>
              <a:t>och</a:t>
            </a:r>
            <a:r>
              <a:rPr lang="fi-FI" altLang="fi-FI" sz="3600" dirty="0" smtClean="0"/>
              <a:t> </a:t>
            </a:r>
            <a:r>
              <a:rPr lang="fi-FI" altLang="fi-FI" sz="3600" dirty="0" err="1" smtClean="0"/>
              <a:t>bevarandets</a:t>
            </a:r>
            <a:r>
              <a:rPr lang="fi-FI" altLang="fi-FI" sz="3600" dirty="0" smtClean="0"/>
              <a:t> </a:t>
            </a:r>
            <a:r>
              <a:rPr lang="fi-FI" altLang="fi-FI" sz="3600" dirty="0" err="1" smtClean="0"/>
              <a:t>omfattning</a:t>
            </a:r>
            <a:endParaRPr lang="fi-FI" sz="3600" dirty="0"/>
          </a:p>
        </p:txBody>
      </p:sp>
      <p:sp>
        <p:nvSpPr>
          <p:cNvPr id="3" name="Sisällön paikkamerkki 2"/>
          <p:cNvSpPr>
            <a:spLocks noGrp="1"/>
          </p:cNvSpPr>
          <p:nvPr>
            <p:ph idx="1"/>
          </p:nvPr>
        </p:nvSpPr>
        <p:spPr/>
        <p:txBody>
          <a:bodyPr/>
          <a:lstStyle/>
          <a:p>
            <a:pPr lvl="0">
              <a:defRPr/>
            </a:pPr>
            <a:r>
              <a:rPr lang="fi-FI" sz="2400" dirty="0" smtClean="0">
                <a:solidFill>
                  <a:prstClr val="black">
                    <a:lumMod val="75000"/>
                    <a:lumOff val="25000"/>
                  </a:prstClr>
                </a:solidFill>
              </a:rPr>
              <a:t>För </a:t>
            </a:r>
            <a:r>
              <a:rPr lang="fi-FI" sz="2400" dirty="0" err="1" smtClean="0">
                <a:solidFill>
                  <a:prstClr val="black">
                    <a:lumMod val="75000"/>
                    <a:lumOff val="25000"/>
                  </a:prstClr>
                </a:solidFill>
              </a:rPr>
              <a:t>digitalt</a:t>
            </a:r>
            <a:r>
              <a:rPr lang="fi-FI" sz="2400" dirty="0" smtClean="0">
                <a:solidFill>
                  <a:prstClr val="black">
                    <a:lumMod val="75000"/>
                    <a:lumOff val="25000"/>
                  </a:prstClr>
                </a:solidFill>
              </a:rPr>
              <a:t> </a:t>
            </a:r>
            <a:r>
              <a:rPr lang="fi-FI" sz="2400" dirty="0" err="1" smtClean="0">
                <a:solidFill>
                  <a:prstClr val="black">
                    <a:lumMod val="75000"/>
                    <a:lumOff val="25000"/>
                  </a:prstClr>
                </a:solidFill>
              </a:rPr>
              <a:t>skapade</a:t>
            </a:r>
            <a:r>
              <a:rPr lang="fi-FI" sz="2400" dirty="0" smtClean="0">
                <a:solidFill>
                  <a:prstClr val="black">
                    <a:lumMod val="75000"/>
                    <a:lumOff val="25000"/>
                  </a:prstClr>
                </a:solidFill>
              </a:rPr>
              <a:t> </a:t>
            </a:r>
            <a:r>
              <a:rPr lang="fi-FI" sz="2400" dirty="0" err="1" smtClean="0">
                <a:solidFill>
                  <a:prstClr val="black">
                    <a:lumMod val="75000"/>
                    <a:lumOff val="25000"/>
                  </a:prstClr>
                </a:solidFill>
              </a:rPr>
              <a:t>arkiv</a:t>
            </a:r>
            <a:r>
              <a:rPr lang="fi-FI" sz="2400" dirty="0" smtClean="0">
                <a:solidFill>
                  <a:prstClr val="black">
                    <a:lumMod val="75000"/>
                    <a:lumOff val="25000"/>
                  </a:prstClr>
                </a:solidFill>
              </a:rPr>
              <a:t> (</a:t>
            </a:r>
            <a:r>
              <a:rPr lang="fi-FI" sz="2400" dirty="0" err="1" smtClean="0">
                <a:solidFill>
                  <a:prstClr val="black">
                    <a:lumMod val="75000"/>
                    <a:lumOff val="25000"/>
                  </a:prstClr>
                </a:solidFill>
              </a:rPr>
              <a:t>dokumentinformation</a:t>
            </a:r>
            <a:r>
              <a:rPr lang="fi-FI" sz="2400" dirty="0" smtClean="0">
                <a:solidFill>
                  <a:prstClr val="black">
                    <a:lumMod val="75000"/>
                    <a:lumOff val="25000"/>
                  </a:prstClr>
                </a:solidFill>
              </a:rPr>
              <a:t>) </a:t>
            </a:r>
            <a:r>
              <a:rPr lang="fi-FI" sz="2400" dirty="0" err="1" smtClean="0">
                <a:solidFill>
                  <a:prstClr val="black">
                    <a:lumMod val="75000"/>
                    <a:lumOff val="25000"/>
                  </a:prstClr>
                </a:solidFill>
              </a:rPr>
              <a:t>är</a:t>
            </a:r>
            <a:r>
              <a:rPr lang="fi-FI" sz="2400" dirty="0" smtClean="0">
                <a:solidFill>
                  <a:prstClr val="black">
                    <a:lumMod val="75000"/>
                    <a:lumOff val="25000"/>
                  </a:prstClr>
                </a:solidFill>
              </a:rPr>
              <a:t> </a:t>
            </a:r>
            <a:r>
              <a:rPr lang="fi-FI" sz="2400" dirty="0" err="1" smtClean="0">
                <a:solidFill>
                  <a:prstClr val="black">
                    <a:lumMod val="75000"/>
                    <a:lumOff val="25000"/>
                  </a:prstClr>
                </a:solidFill>
              </a:rPr>
              <a:t>förvaringen</a:t>
            </a:r>
            <a:r>
              <a:rPr lang="fi-FI" sz="2400" dirty="0" smtClean="0">
                <a:solidFill>
                  <a:prstClr val="black">
                    <a:lumMod val="75000"/>
                    <a:lumOff val="25000"/>
                  </a:prstClr>
                </a:solidFill>
              </a:rPr>
              <a:t> i </a:t>
            </a:r>
            <a:r>
              <a:rPr lang="fi-FI" sz="2400" dirty="0" err="1" smtClean="0">
                <a:solidFill>
                  <a:prstClr val="black">
                    <a:lumMod val="75000"/>
                    <a:lumOff val="25000"/>
                  </a:prstClr>
                </a:solidFill>
              </a:rPr>
              <a:t>enbart</a:t>
            </a:r>
            <a:r>
              <a:rPr lang="fi-FI" sz="2400" dirty="0" smtClean="0">
                <a:solidFill>
                  <a:prstClr val="black">
                    <a:lumMod val="75000"/>
                    <a:lumOff val="25000"/>
                  </a:prstClr>
                </a:solidFill>
              </a:rPr>
              <a:t> </a:t>
            </a:r>
            <a:r>
              <a:rPr lang="fi-FI" sz="2400" dirty="0" err="1" smtClean="0">
                <a:solidFill>
                  <a:prstClr val="black">
                    <a:lumMod val="75000"/>
                    <a:lumOff val="25000"/>
                  </a:prstClr>
                </a:solidFill>
              </a:rPr>
              <a:t>digital</a:t>
            </a:r>
            <a:r>
              <a:rPr lang="fi-FI" sz="2400" dirty="0" smtClean="0">
                <a:solidFill>
                  <a:prstClr val="black">
                    <a:lumMod val="75000"/>
                    <a:lumOff val="25000"/>
                  </a:prstClr>
                </a:solidFill>
              </a:rPr>
              <a:t> </a:t>
            </a:r>
            <a:r>
              <a:rPr lang="fi-FI" sz="2400" dirty="0" err="1" smtClean="0">
                <a:solidFill>
                  <a:prstClr val="black">
                    <a:lumMod val="75000"/>
                    <a:lumOff val="25000"/>
                  </a:prstClr>
                </a:solidFill>
              </a:rPr>
              <a:t>form</a:t>
            </a:r>
            <a:r>
              <a:rPr lang="fi-FI" sz="2400" dirty="0" smtClean="0">
                <a:solidFill>
                  <a:prstClr val="black">
                    <a:lumMod val="75000"/>
                    <a:lumOff val="25000"/>
                  </a:prstClr>
                </a:solidFill>
              </a:rPr>
              <a:t> </a:t>
            </a:r>
            <a:r>
              <a:rPr lang="fi-FI" sz="2400" dirty="0" err="1" smtClean="0">
                <a:solidFill>
                  <a:prstClr val="black">
                    <a:lumMod val="75000"/>
                    <a:lumOff val="25000"/>
                  </a:prstClr>
                </a:solidFill>
              </a:rPr>
              <a:t>huvudregeln</a:t>
            </a:r>
            <a:r>
              <a:rPr lang="fi-FI" sz="2400" dirty="0" smtClean="0">
                <a:solidFill>
                  <a:prstClr val="black">
                    <a:lumMod val="75000"/>
                    <a:lumOff val="25000"/>
                  </a:prstClr>
                </a:solidFill>
              </a:rPr>
              <a:t> (</a:t>
            </a:r>
            <a:r>
              <a:rPr lang="fi-FI" sz="2400" dirty="0" err="1" smtClean="0">
                <a:solidFill>
                  <a:prstClr val="black">
                    <a:lumMod val="75000"/>
                    <a:lumOff val="25000"/>
                  </a:prstClr>
                </a:solidFill>
              </a:rPr>
              <a:t>sedan</a:t>
            </a:r>
            <a:r>
              <a:rPr lang="fi-FI" sz="2400" dirty="0" smtClean="0">
                <a:solidFill>
                  <a:prstClr val="black">
                    <a:lumMod val="75000"/>
                    <a:lumOff val="25000"/>
                  </a:prstClr>
                </a:solidFill>
              </a:rPr>
              <a:t> 2012)</a:t>
            </a:r>
            <a:endParaRPr lang="fi-FI" sz="2400" dirty="0">
              <a:solidFill>
                <a:prstClr val="black">
                  <a:lumMod val="75000"/>
                  <a:lumOff val="25000"/>
                </a:prstClr>
              </a:solidFill>
            </a:endParaRPr>
          </a:p>
          <a:p>
            <a:pPr lvl="0">
              <a:defRPr/>
            </a:pPr>
            <a:r>
              <a:rPr lang="fi-FI" sz="2400" dirty="0" smtClean="0">
                <a:solidFill>
                  <a:prstClr val="black">
                    <a:lumMod val="75000"/>
                    <a:lumOff val="25000"/>
                  </a:prstClr>
                </a:solidFill>
              </a:rPr>
              <a:t>En </a:t>
            </a:r>
            <a:r>
              <a:rPr lang="fi-FI" sz="2400" dirty="0" err="1" smtClean="0">
                <a:solidFill>
                  <a:prstClr val="black">
                    <a:lumMod val="75000"/>
                    <a:lumOff val="25000"/>
                  </a:prstClr>
                </a:solidFill>
              </a:rPr>
              <a:t>allt</a:t>
            </a:r>
            <a:r>
              <a:rPr lang="fi-FI" sz="2400" dirty="0" smtClean="0">
                <a:solidFill>
                  <a:prstClr val="black">
                    <a:lumMod val="75000"/>
                    <a:lumOff val="25000"/>
                  </a:prstClr>
                </a:solidFill>
              </a:rPr>
              <a:t> </a:t>
            </a:r>
            <a:r>
              <a:rPr lang="fi-FI" sz="2400" dirty="0" err="1" smtClean="0">
                <a:solidFill>
                  <a:prstClr val="black">
                    <a:lumMod val="75000"/>
                    <a:lumOff val="25000"/>
                  </a:prstClr>
                </a:solidFill>
              </a:rPr>
              <a:t>större</a:t>
            </a:r>
            <a:r>
              <a:rPr lang="fi-FI" sz="2400" dirty="0" smtClean="0">
                <a:solidFill>
                  <a:prstClr val="black">
                    <a:lumMod val="75000"/>
                    <a:lumOff val="25000"/>
                  </a:prstClr>
                </a:solidFill>
              </a:rPr>
              <a:t> del av </a:t>
            </a:r>
            <a:r>
              <a:rPr lang="fi-FI" sz="2400" dirty="0" err="1" smtClean="0">
                <a:solidFill>
                  <a:prstClr val="black">
                    <a:lumMod val="75000"/>
                    <a:lumOff val="25000"/>
                  </a:prstClr>
                </a:solidFill>
              </a:rPr>
              <a:t>offentliga</a:t>
            </a:r>
            <a:r>
              <a:rPr lang="fi-FI" sz="2400" dirty="0" smtClean="0">
                <a:solidFill>
                  <a:prstClr val="black">
                    <a:lumMod val="75000"/>
                    <a:lumOff val="25000"/>
                  </a:prstClr>
                </a:solidFill>
              </a:rPr>
              <a:t> </a:t>
            </a:r>
            <a:r>
              <a:rPr lang="fi-FI" sz="2400" dirty="0" err="1" smtClean="0">
                <a:solidFill>
                  <a:prstClr val="black">
                    <a:lumMod val="75000"/>
                    <a:lumOff val="25000"/>
                  </a:prstClr>
                </a:solidFill>
              </a:rPr>
              <a:t>förvaltningens</a:t>
            </a:r>
            <a:r>
              <a:rPr lang="fi-FI" sz="2400" dirty="0" smtClean="0">
                <a:solidFill>
                  <a:prstClr val="black">
                    <a:lumMod val="75000"/>
                    <a:lumOff val="25000"/>
                  </a:prstClr>
                </a:solidFill>
              </a:rPr>
              <a:t> </a:t>
            </a:r>
            <a:r>
              <a:rPr lang="fi-FI" sz="2400" dirty="0" err="1" smtClean="0">
                <a:solidFill>
                  <a:prstClr val="black">
                    <a:lumMod val="75000"/>
                    <a:lumOff val="25000"/>
                  </a:prstClr>
                </a:solidFill>
              </a:rPr>
              <a:t>digitala</a:t>
            </a:r>
            <a:r>
              <a:rPr lang="fi-FI" sz="2400" dirty="0" smtClean="0">
                <a:solidFill>
                  <a:prstClr val="black">
                    <a:lumMod val="75000"/>
                    <a:lumOff val="25000"/>
                  </a:prstClr>
                </a:solidFill>
              </a:rPr>
              <a:t> </a:t>
            </a:r>
            <a:r>
              <a:rPr lang="fi-FI" sz="2400" dirty="0" err="1" smtClean="0">
                <a:solidFill>
                  <a:prstClr val="black">
                    <a:lumMod val="75000"/>
                    <a:lumOff val="25000"/>
                  </a:prstClr>
                </a:solidFill>
              </a:rPr>
              <a:t>arkiv</a:t>
            </a:r>
            <a:r>
              <a:rPr lang="fi-FI" sz="2400" dirty="0" smtClean="0">
                <a:solidFill>
                  <a:prstClr val="black">
                    <a:lumMod val="75000"/>
                    <a:lumOff val="25000"/>
                  </a:prstClr>
                </a:solidFill>
              </a:rPr>
              <a:t> </a:t>
            </a:r>
            <a:r>
              <a:rPr lang="fi-FI" sz="2400" dirty="0" err="1" smtClean="0">
                <a:solidFill>
                  <a:prstClr val="black">
                    <a:lumMod val="75000"/>
                    <a:lumOff val="25000"/>
                  </a:prstClr>
                </a:solidFill>
              </a:rPr>
              <a:t>kan</a:t>
            </a:r>
            <a:r>
              <a:rPr lang="fi-FI" sz="2400" dirty="0" smtClean="0">
                <a:solidFill>
                  <a:prstClr val="black">
                    <a:lumMod val="75000"/>
                    <a:lumOff val="25000"/>
                  </a:prstClr>
                </a:solidFill>
              </a:rPr>
              <a:t> </a:t>
            </a:r>
            <a:r>
              <a:rPr lang="fi-FI" sz="2400" dirty="0" err="1" smtClean="0">
                <a:solidFill>
                  <a:prstClr val="black">
                    <a:lumMod val="75000"/>
                    <a:lumOff val="25000"/>
                  </a:prstClr>
                </a:solidFill>
              </a:rPr>
              <a:t>förvaras</a:t>
            </a:r>
            <a:r>
              <a:rPr lang="fi-FI" sz="2400" dirty="0" smtClean="0">
                <a:solidFill>
                  <a:prstClr val="black">
                    <a:lumMod val="75000"/>
                    <a:lumOff val="25000"/>
                  </a:prstClr>
                </a:solidFill>
              </a:rPr>
              <a:t> </a:t>
            </a:r>
            <a:r>
              <a:rPr lang="fi-FI" sz="2400" dirty="0" err="1" smtClean="0">
                <a:solidFill>
                  <a:prstClr val="black">
                    <a:lumMod val="75000"/>
                    <a:lumOff val="25000"/>
                  </a:prstClr>
                </a:solidFill>
              </a:rPr>
              <a:t>varaktigt</a:t>
            </a:r>
            <a:endParaRPr lang="fi-FI" sz="2400" dirty="0">
              <a:solidFill>
                <a:prstClr val="black">
                  <a:lumMod val="75000"/>
                  <a:lumOff val="25000"/>
                </a:prstClr>
              </a:solidFill>
            </a:endParaRPr>
          </a:p>
          <a:p>
            <a:pPr marL="1174500" lvl="1">
              <a:defRPr/>
            </a:pPr>
            <a:r>
              <a:rPr lang="fi-FI" sz="1800" dirty="0" err="1" smtClean="0">
                <a:solidFill>
                  <a:prstClr val="black">
                    <a:lumMod val="75000"/>
                    <a:lumOff val="25000"/>
                  </a:prstClr>
                </a:solidFill>
              </a:rPr>
              <a:t>Kvalitativa</a:t>
            </a:r>
            <a:r>
              <a:rPr lang="fi-FI" sz="1800" dirty="0" smtClean="0">
                <a:solidFill>
                  <a:prstClr val="black">
                    <a:lumMod val="75000"/>
                    <a:lumOff val="25000"/>
                  </a:prstClr>
                </a:solidFill>
              </a:rPr>
              <a:t> </a:t>
            </a:r>
            <a:r>
              <a:rPr lang="fi-FI" sz="1800" dirty="0" err="1" smtClean="0">
                <a:solidFill>
                  <a:prstClr val="black">
                    <a:lumMod val="75000"/>
                    <a:lumOff val="25000"/>
                  </a:prstClr>
                </a:solidFill>
              </a:rPr>
              <a:t>målsättningar</a:t>
            </a:r>
            <a:r>
              <a:rPr lang="fi-FI" sz="1800" dirty="0" smtClean="0">
                <a:solidFill>
                  <a:prstClr val="black">
                    <a:lumMod val="75000"/>
                    <a:lumOff val="25000"/>
                  </a:prstClr>
                </a:solidFill>
              </a:rPr>
              <a:t> </a:t>
            </a:r>
            <a:r>
              <a:rPr lang="fi-FI" sz="1800" dirty="0" err="1" smtClean="0">
                <a:solidFill>
                  <a:prstClr val="black">
                    <a:lumMod val="75000"/>
                    <a:lumOff val="25000"/>
                  </a:prstClr>
                </a:solidFill>
              </a:rPr>
              <a:t>centrala</a:t>
            </a:r>
            <a:r>
              <a:rPr lang="fi-FI" sz="1800" dirty="0" smtClean="0">
                <a:solidFill>
                  <a:prstClr val="black">
                    <a:lumMod val="75000"/>
                    <a:lumOff val="25000"/>
                  </a:prstClr>
                </a:solidFill>
              </a:rPr>
              <a:t>, </a:t>
            </a:r>
            <a:r>
              <a:rPr lang="fi-FI" sz="1800" dirty="0" err="1" smtClean="0">
                <a:solidFill>
                  <a:prstClr val="black">
                    <a:lumMod val="75000"/>
                    <a:lumOff val="25000"/>
                  </a:prstClr>
                </a:solidFill>
              </a:rPr>
              <a:t>inga</a:t>
            </a:r>
            <a:r>
              <a:rPr lang="fi-FI" sz="1800" dirty="0" smtClean="0">
                <a:solidFill>
                  <a:prstClr val="black">
                    <a:lumMod val="75000"/>
                    <a:lumOff val="25000"/>
                  </a:prstClr>
                </a:solidFill>
              </a:rPr>
              <a:t> </a:t>
            </a:r>
            <a:r>
              <a:rPr lang="fi-FI" sz="1800" dirty="0" err="1" smtClean="0">
                <a:solidFill>
                  <a:prstClr val="black">
                    <a:lumMod val="75000"/>
                    <a:lumOff val="25000"/>
                  </a:prstClr>
                </a:solidFill>
              </a:rPr>
              <a:t>kvantitativa</a:t>
            </a:r>
            <a:r>
              <a:rPr lang="fi-FI" sz="1800" dirty="0" smtClean="0">
                <a:solidFill>
                  <a:prstClr val="black">
                    <a:lumMod val="75000"/>
                    <a:lumOff val="25000"/>
                  </a:prstClr>
                </a:solidFill>
              </a:rPr>
              <a:t> </a:t>
            </a:r>
            <a:r>
              <a:rPr lang="fi-FI" sz="1800" dirty="0" err="1" smtClean="0">
                <a:solidFill>
                  <a:prstClr val="black">
                    <a:lumMod val="75000"/>
                    <a:lumOff val="25000"/>
                  </a:prstClr>
                </a:solidFill>
              </a:rPr>
              <a:t>mål</a:t>
            </a:r>
            <a:endParaRPr lang="fi-FI" sz="1800" dirty="0" smtClean="0">
              <a:solidFill>
                <a:prstClr val="black">
                  <a:lumMod val="75000"/>
                  <a:lumOff val="25000"/>
                </a:prstClr>
              </a:solidFill>
            </a:endParaRPr>
          </a:p>
          <a:p>
            <a:pPr marL="1174500" lvl="1">
              <a:defRPr/>
            </a:pPr>
            <a:r>
              <a:rPr lang="fi-FI" sz="1800" dirty="0" smtClean="0">
                <a:solidFill>
                  <a:prstClr val="black">
                    <a:lumMod val="75000"/>
                    <a:lumOff val="25000"/>
                  </a:prstClr>
                </a:solidFill>
              </a:rPr>
              <a:t>I </a:t>
            </a:r>
            <a:r>
              <a:rPr lang="fi-FI" sz="1800" dirty="0" err="1" smtClean="0">
                <a:solidFill>
                  <a:prstClr val="black">
                    <a:lumMod val="75000"/>
                    <a:lumOff val="25000"/>
                  </a:prstClr>
                </a:solidFill>
              </a:rPr>
              <a:t>praktiken</a:t>
            </a:r>
            <a:r>
              <a:rPr lang="fi-FI" sz="1800" dirty="0" smtClean="0">
                <a:solidFill>
                  <a:prstClr val="black">
                    <a:lumMod val="75000"/>
                    <a:lumOff val="25000"/>
                  </a:prstClr>
                </a:solidFill>
              </a:rPr>
              <a:t> </a:t>
            </a:r>
            <a:r>
              <a:rPr lang="fi-FI" sz="1800" dirty="0" err="1" smtClean="0">
                <a:solidFill>
                  <a:prstClr val="black">
                    <a:lumMod val="75000"/>
                    <a:lumOff val="25000"/>
                  </a:prstClr>
                </a:solidFill>
              </a:rPr>
              <a:t>gallring</a:t>
            </a:r>
            <a:r>
              <a:rPr lang="fi-FI" sz="1800" dirty="0" smtClean="0">
                <a:solidFill>
                  <a:prstClr val="black">
                    <a:lumMod val="75000"/>
                    <a:lumOff val="25000"/>
                  </a:prstClr>
                </a:solidFill>
              </a:rPr>
              <a:t> </a:t>
            </a:r>
            <a:r>
              <a:rPr lang="fi-FI" sz="1800" dirty="0" err="1" smtClean="0">
                <a:solidFill>
                  <a:prstClr val="black">
                    <a:lumMod val="75000"/>
                    <a:lumOff val="25000"/>
                  </a:prstClr>
                </a:solidFill>
              </a:rPr>
              <a:t>på</a:t>
            </a:r>
            <a:r>
              <a:rPr lang="fi-FI" sz="1800" dirty="0" smtClean="0">
                <a:solidFill>
                  <a:prstClr val="black">
                    <a:lumMod val="75000"/>
                    <a:lumOff val="25000"/>
                  </a:prstClr>
                </a:solidFill>
              </a:rPr>
              <a:t> </a:t>
            </a:r>
            <a:r>
              <a:rPr lang="fi-FI" sz="1800" dirty="0" err="1" smtClean="0">
                <a:solidFill>
                  <a:prstClr val="black">
                    <a:lumMod val="75000"/>
                    <a:lumOff val="25000"/>
                  </a:prstClr>
                </a:solidFill>
              </a:rPr>
              <a:t>uppgiftsnivå</a:t>
            </a:r>
            <a:r>
              <a:rPr lang="fi-FI" sz="1800" dirty="0" smtClean="0">
                <a:solidFill>
                  <a:prstClr val="black">
                    <a:lumMod val="75000"/>
                    <a:lumOff val="25000"/>
                  </a:prstClr>
                </a:solidFill>
              </a:rPr>
              <a:t> </a:t>
            </a:r>
            <a:r>
              <a:rPr lang="fi-FI" sz="1800" dirty="0" err="1" smtClean="0">
                <a:solidFill>
                  <a:prstClr val="black">
                    <a:lumMod val="75000"/>
                    <a:lumOff val="25000"/>
                  </a:prstClr>
                </a:solidFill>
              </a:rPr>
              <a:t>på</a:t>
            </a:r>
            <a:r>
              <a:rPr lang="fi-FI" sz="1800" dirty="0" smtClean="0">
                <a:solidFill>
                  <a:prstClr val="black">
                    <a:lumMod val="75000"/>
                    <a:lumOff val="25000"/>
                  </a:prstClr>
                </a:solidFill>
              </a:rPr>
              <a:t> </a:t>
            </a:r>
            <a:r>
              <a:rPr lang="fi-FI" sz="1800" dirty="0" err="1" smtClean="0">
                <a:solidFill>
                  <a:prstClr val="black">
                    <a:lumMod val="75000"/>
                    <a:lumOff val="25000"/>
                  </a:prstClr>
                </a:solidFill>
              </a:rPr>
              <a:t>basen</a:t>
            </a:r>
            <a:r>
              <a:rPr lang="fi-FI" sz="1800" dirty="0" smtClean="0">
                <a:solidFill>
                  <a:prstClr val="black">
                    <a:lumMod val="75000"/>
                    <a:lumOff val="25000"/>
                  </a:prstClr>
                </a:solidFill>
              </a:rPr>
              <a:t> av </a:t>
            </a:r>
            <a:r>
              <a:rPr lang="fi-FI" sz="1800" dirty="0" err="1" smtClean="0">
                <a:solidFill>
                  <a:prstClr val="black">
                    <a:lumMod val="75000"/>
                    <a:lumOff val="25000"/>
                  </a:prstClr>
                </a:solidFill>
              </a:rPr>
              <a:t>informationsstyrningsplanerna</a:t>
            </a:r>
            <a:r>
              <a:rPr lang="fi-FI" sz="1800" dirty="0" smtClean="0">
                <a:solidFill>
                  <a:prstClr val="black">
                    <a:lumMod val="75000"/>
                    <a:lumOff val="25000"/>
                  </a:prstClr>
                </a:solidFill>
              </a:rPr>
              <a:t> (= 0 </a:t>
            </a:r>
            <a:r>
              <a:rPr lang="fi-FI" sz="1800" dirty="0" err="1" smtClean="0">
                <a:solidFill>
                  <a:prstClr val="black">
                    <a:lumMod val="75000"/>
                    <a:lumOff val="25000"/>
                  </a:prstClr>
                </a:solidFill>
              </a:rPr>
              <a:t>eller</a:t>
            </a:r>
            <a:r>
              <a:rPr lang="fi-FI" sz="1800" dirty="0" smtClean="0">
                <a:solidFill>
                  <a:prstClr val="black">
                    <a:lumMod val="75000"/>
                    <a:lumOff val="25000"/>
                  </a:prstClr>
                </a:solidFill>
              </a:rPr>
              <a:t> 100% </a:t>
            </a:r>
            <a:r>
              <a:rPr lang="fi-FI" sz="1800" dirty="0" err="1" smtClean="0">
                <a:solidFill>
                  <a:prstClr val="black">
                    <a:lumMod val="75000"/>
                    <a:lumOff val="25000"/>
                  </a:prstClr>
                </a:solidFill>
              </a:rPr>
              <a:t>bevaras</a:t>
            </a:r>
            <a:r>
              <a:rPr lang="fi-FI" sz="1800" dirty="0" smtClean="0">
                <a:solidFill>
                  <a:prstClr val="black">
                    <a:lumMod val="75000"/>
                    <a:lumOff val="25000"/>
                  </a:prstClr>
                </a:solidFill>
              </a:rPr>
              <a:t> i en </a:t>
            </a:r>
            <a:r>
              <a:rPr lang="fi-FI" sz="1800" dirty="0" err="1" smtClean="0">
                <a:solidFill>
                  <a:prstClr val="black">
                    <a:lumMod val="75000"/>
                    <a:lumOff val="25000"/>
                  </a:prstClr>
                </a:solidFill>
              </a:rPr>
              <a:t>uppgiftsklass</a:t>
            </a:r>
            <a:r>
              <a:rPr lang="fi-FI" sz="1800" dirty="0" smtClean="0">
                <a:solidFill>
                  <a:prstClr val="black">
                    <a:lumMod val="75000"/>
                    <a:lumOff val="25000"/>
                  </a:prstClr>
                </a:solidFill>
              </a:rPr>
              <a:t>)</a:t>
            </a:r>
            <a:endParaRPr lang="fi-FI" sz="1800" dirty="0">
              <a:solidFill>
                <a:prstClr val="black">
                  <a:lumMod val="75000"/>
                  <a:lumOff val="25000"/>
                </a:prstClr>
              </a:solidFill>
            </a:endParaRPr>
          </a:p>
          <a:p>
            <a:pPr marL="1174500" lvl="1">
              <a:defRPr/>
            </a:pPr>
            <a:r>
              <a:rPr lang="fi-FI" sz="1800" dirty="0" err="1" smtClean="0">
                <a:solidFill>
                  <a:prstClr val="black">
                    <a:lumMod val="75000"/>
                    <a:lumOff val="25000"/>
                  </a:prstClr>
                </a:solidFill>
              </a:rPr>
              <a:t>Tidigare</a:t>
            </a:r>
            <a:r>
              <a:rPr lang="fi-FI" sz="1800" dirty="0" smtClean="0">
                <a:solidFill>
                  <a:prstClr val="black">
                    <a:lumMod val="75000"/>
                    <a:lumOff val="25000"/>
                  </a:prstClr>
                </a:solidFill>
              </a:rPr>
              <a:t> </a:t>
            </a:r>
            <a:r>
              <a:rPr lang="fi-FI" sz="1800" dirty="0" err="1" smtClean="0">
                <a:solidFill>
                  <a:prstClr val="black">
                    <a:lumMod val="75000"/>
                    <a:lumOff val="25000"/>
                  </a:prstClr>
                </a:solidFill>
              </a:rPr>
              <a:t>urvals-/sampel</a:t>
            </a:r>
            <a:r>
              <a:rPr lang="fi-FI" sz="1800" dirty="0" smtClean="0">
                <a:solidFill>
                  <a:prstClr val="black">
                    <a:lumMod val="75000"/>
                    <a:lumOff val="25000"/>
                  </a:prstClr>
                </a:solidFill>
              </a:rPr>
              <a:t> </a:t>
            </a:r>
            <a:r>
              <a:rPr lang="fi-FI" sz="1800" dirty="0" err="1" smtClean="0">
                <a:solidFill>
                  <a:prstClr val="black">
                    <a:lumMod val="75000"/>
                    <a:lumOff val="25000"/>
                  </a:prstClr>
                </a:solidFill>
              </a:rPr>
              <a:t>beslut</a:t>
            </a:r>
            <a:r>
              <a:rPr lang="fi-FI" sz="1800" dirty="0" smtClean="0">
                <a:solidFill>
                  <a:prstClr val="black">
                    <a:lumMod val="75000"/>
                    <a:lumOff val="25000"/>
                  </a:prstClr>
                </a:solidFill>
              </a:rPr>
              <a:t> </a:t>
            </a:r>
            <a:r>
              <a:rPr lang="fi-FI" sz="1800" dirty="0" err="1" smtClean="0">
                <a:solidFill>
                  <a:prstClr val="black">
                    <a:lumMod val="75000"/>
                    <a:lumOff val="25000"/>
                  </a:prstClr>
                </a:solidFill>
              </a:rPr>
              <a:t>rörande</a:t>
            </a:r>
            <a:r>
              <a:rPr lang="fi-FI" sz="1800" dirty="0" smtClean="0">
                <a:solidFill>
                  <a:prstClr val="black">
                    <a:lumMod val="75000"/>
                    <a:lumOff val="25000"/>
                  </a:prstClr>
                </a:solidFill>
              </a:rPr>
              <a:t> </a:t>
            </a:r>
            <a:r>
              <a:rPr lang="fi-FI" sz="1800" dirty="0" err="1" smtClean="0">
                <a:solidFill>
                  <a:prstClr val="black">
                    <a:lumMod val="75000"/>
                    <a:lumOff val="25000"/>
                  </a:prstClr>
                </a:solidFill>
              </a:rPr>
              <a:t>kunduppgifter</a:t>
            </a:r>
            <a:r>
              <a:rPr lang="fi-FI" sz="1800" dirty="0" smtClean="0">
                <a:solidFill>
                  <a:prstClr val="black">
                    <a:lumMod val="75000"/>
                    <a:lumOff val="25000"/>
                  </a:prstClr>
                </a:solidFill>
              </a:rPr>
              <a:t> (</a:t>
            </a:r>
            <a:r>
              <a:rPr lang="fi-FI" sz="1800" dirty="0" err="1" smtClean="0">
                <a:solidFill>
                  <a:prstClr val="black">
                    <a:lumMod val="75000"/>
                    <a:lumOff val="25000"/>
                  </a:prstClr>
                </a:solidFill>
              </a:rPr>
              <a:t>personer</a:t>
            </a:r>
            <a:r>
              <a:rPr lang="fi-FI" sz="1800" dirty="0" smtClean="0">
                <a:solidFill>
                  <a:prstClr val="black">
                    <a:lumMod val="75000"/>
                    <a:lumOff val="25000"/>
                  </a:prstClr>
                </a:solidFill>
              </a:rPr>
              <a:t>, </a:t>
            </a:r>
            <a:r>
              <a:rPr lang="fi-FI" sz="1800" dirty="0" err="1" smtClean="0">
                <a:solidFill>
                  <a:prstClr val="black">
                    <a:lumMod val="75000"/>
                    <a:lumOff val="25000"/>
                  </a:prstClr>
                </a:solidFill>
              </a:rPr>
              <a:t>samfund</a:t>
            </a:r>
            <a:r>
              <a:rPr lang="fi-FI" sz="1800" dirty="0" smtClean="0">
                <a:solidFill>
                  <a:prstClr val="black">
                    <a:lumMod val="75000"/>
                    <a:lumOff val="25000"/>
                  </a:prstClr>
                </a:solidFill>
              </a:rPr>
              <a:t>), </a:t>
            </a:r>
            <a:r>
              <a:rPr lang="fi-FI" sz="1800" dirty="0" err="1" smtClean="0">
                <a:solidFill>
                  <a:prstClr val="black">
                    <a:lumMod val="75000"/>
                    <a:lumOff val="25000"/>
                  </a:prstClr>
                </a:solidFill>
              </a:rPr>
              <a:t>inklusive</a:t>
            </a:r>
            <a:r>
              <a:rPr lang="fi-FI" sz="1800" dirty="0" smtClean="0">
                <a:solidFill>
                  <a:prstClr val="black">
                    <a:lumMod val="75000"/>
                    <a:lumOff val="25000"/>
                  </a:prstClr>
                </a:solidFill>
              </a:rPr>
              <a:t> </a:t>
            </a:r>
            <a:r>
              <a:rPr lang="fi-FI" sz="1800" dirty="0" err="1" smtClean="0">
                <a:solidFill>
                  <a:prstClr val="black">
                    <a:lumMod val="75000"/>
                    <a:lumOff val="25000"/>
                  </a:prstClr>
                </a:solidFill>
              </a:rPr>
              <a:t>födelsedagsbesluten</a:t>
            </a:r>
            <a:r>
              <a:rPr lang="fi-FI" sz="1800" dirty="0" smtClean="0">
                <a:solidFill>
                  <a:prstClr val="black">
                    <a:lumMod val="75000"/>
                    <a:lumOff val="25000"/>
                  </a:prstClr>
                </a:solidFill>
              </a:rPr>
              <a:t> </a:t>
            </a:r>
            <a:r>
              <a:rPr lang="fi-FI" sz="1800" dirty="0" err="1" smtClean="0">
                <a:solidFill>
                  <a:prstClr val="black">
                    <a:lumMod val="75000"/>
                    <a:lumOff val="25000"/>
                  </a:prstClr>
                </a:solidFill>
              </a:rPr>
              <a:t>ersätts</a:t>
            </a:r>
            <a:r>
              <a:rPr lang="fi-FI" sz="1800" dirty="0" smtClean="0">
                <a:solidFill>
                  <a:prstClr val="black">
                    <a:lumMod val="75000"/>
                    <a:lumOff val="25000"/>
                  </a:prstClr>
                </a:solidFill>
              </a:rPr>
              <a:t> </a:t>
            </a:r>
            <a:r>
              <a:rPr lang="fi-FI" sz="1800" dirty="0" err="1" smtClean="0">
                <a:solidFill>
                  <a:prstClr val="black">
                    <a:lumMod val="75000"/>
                    <a:lumOff val="25000"/>
                  </a:prstClr>
                </a:solidFill>
              </a:rPr>
              <a:t>med</a:t>
            </a:r>
            <a:r>
              <a:rPr lang="fi-FI" sz="1800" dirty="0" smtClean="0">
                <a:solidFill>
                  <a:prstClr val="black">
                    <a:lumMod val="75000"/>
                    <a:lumOff val="25000"/>
                  </a:prstClr>
                </a:solidFill>
              </a:rPr>
              <a:t> </a:t>
            </a:r>
            <a:r>
              <a:rPr lang="fi-FI" sz="1800" dirty="0" err="1" smtClean="0">
                <a:solidFill>
                  <a:prstClr val="black">
                    <a:lumMod val="75000"/>
                    <a:lumOff val="25000"/>
                  </a:prstClr>
                </a:solidFill>
              </a:rPr>
              <a:t>nya</a:t>
            </a:r>
            <a:r>
              <a:rPr lang="fi-FI" sz="1800" dirty="0" smtClean="0">
                <a:solidFill>
                  <a:prstClr val="black">
                    <a:lumMod val="75000"/>
                    <a:lumOff val="25000"/>
                  </a:prstClr>
                </a:solidFill>
              </a:rPr>
              <a:t> </a:t>
            </a:r>
            <a:r>
              <a:rPr lang="fi-FI" sz="1800" dirty="0" err="1" smtClean="0">
                <a:solidFill>
                  <a:prstClr val="black">
                    <a:lumMod val="75000"/>
                    <a:lumOff val="25000"/>
                  </a:prstClr>
                </a:solidFill>
              </a:rPr>
              <a:t>beslut</a:t>
            </a:r>
            <a:r>
              <a:rPr lang="fi-FI" sz="1800" dirty="0" smtClean="0">
                <a:solidFill>
                  <a:prstClr val="black">
                    <a:lumMod val="75000"/>
                    <a:lumOff val="25000"/>
                  </a:prstClr>
                </a:solidFill>
              </a:rPr>
              <a:t> för </a:t>
            </a:r>
            <a:r>
              <a:rPr lang="fi-FI" sz="1800" dirty="0" err="1" smtClean="0">
                <a:solidFill>
                  <a:prstClr val="black">
                    <a:lumMod val="75000"/>
                    <a:lumOff val="25000"/>
                  </a:prstClr>
                </a:solidFill>
              </a:rPr>
              <a:t>den</a:t>
            </a:r>
            <a:r>
              <a:rPr lang="fi-FI" sz="1800" dirty="0" smtClean="0">
                <a:solidFill>
                  <a:prstClr val="black">
                    <a:lumMod val="75000"/>
                    <a:lumOff val="25000"/>
                  </a:prstClr>
                </a:solidFill>
              </a:rPr>
              <a:t> </a:t>
            </a:r>
            <a:r>
              <a:rPr lang="fi-FI" sz="1800" dirty="0" err="1" smtClean="0">
                <a:solidFill>
                  <a:prstClr val="black">
                    <a:lumMod val="75000"/>
                    <a:lumOff val="25000"/>
                  </a:prstClr>
                </a:solidFill>
              </a:rPr>
              <a:t>period</a:t>
            </a:r>
            <a:r>
              <a:rPr lang="fi-FI" sz="1800" dirty="0" smtClean="0">
                <a:solidFill>
                  <a:prstClr val="black">
                    <a:lumMod val="75000"/>
                    <a:lumOff val="25000"/>
                  </a:prstClr>
                </a:solidFill>
              </a:rPr>
              <a:t> </a:t>
            </a:r>
            <a:r>
              <a:rPr lang="fi-FI" sz="1800" dirty="0" err="1" smtClean="0">
                <a:solidFill>
                  <a:prstClr val="black">
                    <a:lumMod val="75000"/>
                    <a:lumOff val="25000"/>
                  </a:prstClr>
                </a:solidFill>
              </a:rPr>
              <a:t>från</a:t>
            </a:r>
            <a:r>
              <a:rPr lang="fi-FI" sz="1800" dirty="0" smtClean="0">
                <a:solidFill>
                  <a:prstClr val="black">
                    <a:lumMod val="75000"/>
                    <a:lumOff val="25000"/>
                  </a:prstClr>
                </a:solidFill>
              </a:rPr>
              <a:t> </a:t>
            </a:r>
            <a:r>
              <a:rPr lang="fi-FI" sz="1800" dirty="0" err="1" smtClean="0">
                <a:solidFill>
                  <a:prstClr val="black">
                    <a:lumMod val="75000"/>
                    <a:lumOff val="25000"/>
                  </a:prstClr>
                </a:solidFill>
              </a:rPr>
              <a:t>vilken</a:t>
            </a:r>
            <a:r>
              <a:rPr lang="fi-FI" sz="1800" dirty="0" smtClean="0">
                <a:solidFill>
                  <a:prstClr val="black">
                    <a:lumMod val="75000"/>
                    <a:lumOff val="25000"/>
                  </a:prstClr>
                </a:solidFill>
              </a:rPr>
              <a:t> </a:t>
            </a:r>
            <a:r>
              <a:rPr lang="fi-FI" sz="1800" dirty="0" err="1" smtClean="0">
                <a:solidFill>
                  <a:prstClr val="black">
                    <a:lumMod val="75000"/>
                    <a:lumOff val="25000"/>
                  </a:prstClr>
                </a:solidFill>
              </a:rPr>
              <a:t>uppgifterna</a:t>
            </a:r>
            <a:r>
              <a:rPr lang="fi-FI" sz="1800" dirty="0" smtClean="0">
                <a:solidFill>
                  <a:prstClr val="black">
                    <a:lumMod val="75000"/>
                    <a:lumOff val="25000"/>
                  </a:prstClr>
                </a:solidFill>
              </a:rPr>
              <a:t> </a:t>
            </a:r>
            <a:r>
              <a:rPr lang="fi-FI" sz="1800" dirty="0" err="1" smtClean="0">
                <a:solidFill>
                  <a:prstClr val="black">
                    <a:lumMod val="75000"/>
                    <a:lumOff val="25000"/>
                  </a:prstClr>
                </a:solidFill>
              </a:rPr>
              <a:t>kan</a:t>
            </a:r>
            <a:r>
              <a:rPr lang="fi-FI" sz="1800" dirty="0" smtClean="0">
                <a:solidFill>
                  <a:prstClr val="black">
                    <a:lumMod val="75000"/>
                    <a:lumOff val="25000"/>
                  </a:prstClr>
                </a:solidFill>
              </a:rPr>
              <a:t> </a:t>
            </a:r>
            <a:r>
              <a:rPr lang="fi-FI" sz="1800" dirty="0" err="1" smtClean="0">
                <a:solidFill>
                  <a:prstClr val="black">
                    <a:lumMod val="75000"/>
                    <a:lumOff val="25000"/>
                  </a:prstClr>
                </a:solidFill>
              </a:rPr>
              <a:t>förvaras</a:t>
            </a:r>
            <a:r>
              <a:rPr lang="fi-FI" sz="1800" dirty="0" smtClean="0">
                <a:solidFill>
                  <a:prstClr val="black">
                    <a:lumMod val="75000"/>
                    <a:lumOff val="25000"/>
                  </a:prstClr>
                </a:solidFill>
              </a:rPr>
              <a:t> </a:t>
            </a:r>
            <a:r>
              <a:rPr lang="fi-FI" sz="1800" dirty="0" err="1" smtClean="0">
                <a:solidFill>
                  <a:prstClr val="black">
                    <a:lumMod val="75000"/>
                    <a:lumOff val="25000"/>
                  </a:prstClr>
                </a:solidFill>
              </a:rPr>
              <a:t>varaktigt</a:t>
            </a:r>
            <a:r>
              <a:rPr lang="fi-FI" sz="1800" dirty="0" smtClean="0">
                <a:solidFill>
                  <a:prstClr val="black">
                    <a:lumMod val="75000"/>
                    <a:lumOff val="25000"/>
                  </a:prstClr>
                </a:solidFill>
              </a:rPr>
              <a:t> i </a:t>
            </a:r>
            <a:r>
              <a:rPr lang="fi-FI" sz="1800" dirty="0" err="1" smtClean="0">
                <a:solidFill>
                  <a:prstClr val="black">
                    <a:lumMod val="75000"/>
                    <a:lumOff val="25000"/>
                  </a:prstClr>
                </a:solidFill>
              </a:rPr>
              <a:t>digital</a:t>
            </a:r>
            <a:r>
              <a:rPr lang="fi-FI" sz="1800" dirty="0" smtClean="0">
                <a:solidFill>
                  <a:prstClr val="black">
                    <a:lumMod val="75000"/>
                    <a:lumOff val="25000"/>
                  </a:prstClr>
                </a:solidFill>
              </a:rPr>
              <a:t> </a:t>
            </a:r>
            <a:r>
              <a:rPr lang="fi-FI" sz="1800" dirty="0" err="1" smtClean="0">
                <a:solidFill>
                  <a:prstClr val="black">
                    <a:lumMod val="75000"/>
                    <a:lumOff val="25000"/>
                  </a:prstClr>
                </a:solidFill>
              </a:rPr>
              <a:t>form</a:t>
            </a:r>
            <a:endParaRPr lang="fi-FI" sz="1800" dirty="0" smtClean="0">
              <a:solidFill>
                <a:prstClr val="black">
                  <a:lumMod val="75000"/>
                  <a:lumOff val="25000"/>
                </a:prstClr>
              </a:solidFill>
            </a:endParaRPr>
          </a:p>
          <a:p>
            <a:pPr marL="1174500" lvl="1">
              <a:defRPr/>
            </a:pPr>
            <a:r>
              <a:rPr lang="fi-FI" sz="1800" dirty="0" smtClean="0">
                <a:solidFill>
                  <a:prstClr val="black">
                    <a:lumMod val="75000"/>
                    <a:lumOff val="25000"/>
                  </a:prstClr>
                </a:solidFill>
              </a:rPr>
              <a:t>”10% =&gt; 100%”</a:t>
            </a:r>
            <a:endParaRPr lang="fi-FI" sz="1800" dirty="0">
              <a:solidFill>
                <a:prstClr val="black">
                  <a:lumMod val="75000"/>
                  <a:lumOff val="25000"/>
                </a:prstClr>
              </a:solidFill>
            </a:endParaRPr>
          </a:p>
          <a:p>
            <a:endParaRPr lang="fi-FI" dirty="0"/>
          </a:p>
        </p:txBody>
      </p:sp>
      <p:sp>
        <p:nvSpPr>
          <p:cNvPr id="5" name="Dian numeron paikkamerkki 4"/>
          <p:cNvSpPr>
            <a:spLocks noGrp="1"/>
          </p:cNvSpPr>
          <p:nvPr>
            <p:ph type="sldNum" sz="quarter" idx="12"/>
          </p:nvPr>
        </p:nvSpPr>
        <p:spPr/>
        <p:txBody>
          <a:bodyPr/>
          <a:lstStyle/>
          <a:p>
            <a:fld id="{5F10857B-FE13-434A-BF63-EAFC18DA1BA0}" type="slidenum">
              <a:rPr lang="en-US" smtClean="0">
                <a:solidFill>
                  <a:prstClr val="black">
                    <a:tint val="75000"/>
                  </a:prstClr>
                </a:solidFill>
              </a:rPr>
              <a:pPr/>
              <a:t>7</a:t>
            </a:fld>
            <a:endParaRPr lang="en-US">
              <a:solidFill>
                <a:prstClr val="black">
                  <a:tint val="75000"/>
                </a:prstClr>
              </a:solidFill>
            </a:endParaRPr>
          </a:p>
        </p:txBody>
      </p:sp>
    </p:spTree>
    <p:extLst>
      <p:ext uri="{BB962C8B-B14F-4D97-AF65-F5344CB8AC3E}">
        <p14:creationId xmlns:p14="http://schemas.microsoft.com/office/powerpoint/2010/main" val="38489997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sz="2800" dirty="0" err="1" smtClean="0"/>
              <a:t>Riksarkivets</a:t>
            </a:r>
            <a:r>
              <a:rPr lang="fi-FI" sz="2800" dirty="0" smtClean="0"/>
              <a:t> strategi 2020 – </a:t>
            </a:r>
            <a:r>
              <a:rPr lang="fi-FI" sz="2800" dirty="0" err="1" smtClean="0"/>
              <a:t>Finansministeriets</a:t>
            </a:r>
            <a:r>
              <a:rPr lang="fi-FI" sz="2800" dirty="0" smtClean="0"/>
              <a:t> </a:t>
            </a:r>
            <a:r>
              <a:rPr lang="fi-FI" sz="2800" dirty="0" err="1" smtClean="0"/>
              <a:t>OffICT</a:t>
            </a:r>
            <a:endParaRPr lang="fi-FI" sz="2800" dirty="0"/>
          </a:p>
        </p:txBody>
      </p:sp>
      <p:sp>
        <p:nvSpPr>
          <p:cNvPr id="3" name="Sisällön paikkamerkki 2"/>
          <p:cNvSpPr>
            <a:spLocks noGrp="1"/>
          </p:cNvSpPr>
          <p:nvPr>
            <p:ph idx="1"/>
          </p:nvPr>
        </p:nvSpPr>
        <p:spPr/>
        <p:txBody>
          <a:bodyPr>
            <a:normAutofit/>
          </a:bodyPr>
          <a:lstStyle/>
          <a:p>
            <a:r>
              <a:rPr lang="fi-FI" sz="2400" dirty="0" smtClean="0"/>
              <a:t>En </a:t>
            </a:r>
            <a:r>
              <a:rPr lang="fi-FI" sz="2400" dirty="0" err="1" smtClean="0"/>
              <a:t>gemensam</a:t>
            </a:r>
            <a:r>
              <a:rPr lang="fi-FI" sz="2400" dirty="0" smtClean="0"/>
              <a:t> </a:t>
            </a:r>
            <a:r>
              <a:rPr lang="fi-FI" sz="2400" b="1" dirty="0" err="1" smtClean="0"/>
              <a:t>elektronisk</a:t>
            </a:r>
            <a:r>
              <a:rPr lang="fi-FI" sz="2400" b="1" dirty="0" smtClean="0"/>
              <a:t> </a:t>
            </a:r>
            <a:r>
              <a:rPr lang="fi-FI" sz="2400" b="1" dirty="0" err="1" smtClean="0"/>
              <a:t>arkiveringstjänst</a:t>
            </a:r>
            <a:r>
              <a:rPr lang="fi-FI" sz="2400" b="1" dirty="0" smtClean="0"/>
              <a:t> </a:t>
            </a:r>
            <a:r>
              <a:rPr lang="fi-FI" sz="2400" dirty="0" smtClean="0"/>
              <a:t>för </a:t>
            </a:r>
            <a:r>
              <a:rPr lang="fi-FI" sz="2400" dirty="0" err="1" smtClean="0"/>
              <a:t>organisationer</a:t>
            </a:r>
            <a:r>
              <a:rPr lang="fi-FI" sz="2400" dirty="0" smtClean="0"/>
              <a:t> </a:t>
            </a:r>
            <a:r>
              <a:rPr lang="fi-FI" sz="2400" dirty="0" err="1" smtClean="0"/>
              <a:t>inom</a:t>
            </a:r>
            <a:r>
              <a:rPr lang="fi-FI" sz="2400" dirty="0" smtClean="0"/>
              <a:t> </a:t>
            </a:r>
            <a:r>
              <a:rPr lang="fi-FI" sz="2400" dirty="0" err="1" smtClean="0"/>
              <a:t>den</a:t>
            </a:r>
            <a:r>
              <a:rPr lang="fi-FI" sz="2400" dirty="0" smtClean="0"/>
              <a:t> </a:t>
            </a:r>
            <a:r>
              <a:rPr lang="fi-FI" sz="2400" dirty="0" err="1" smtClean="0"/>
              <a:t>offentliga</a:t>
            </a:r>
            <a:r>
              <a:rPr lang="fi-FI" sz="2400" dirty="0" smtClean="0"/>
              <a:t> </a:t>
            </a:r>
            <a:r>
              <a:rPr lang="fi-FI" sz="2400" dirty="0" err="1" smtClean="0"/>
              <a:t>förvaltningen</a:t>
            </a:r>
            <a:r>
              <a:rPr lang="fi-FI" sz="2400" dirty="0" smtClean="0"/>
              <a:t> </a:t>
            </a:r>
            <a:r>
              <a:rPr lang="fi-FI" sz="2400" dirty="0" err="1" smtClean="0"/>
              <a:t>stöder</a:t>
            </a:r>
            <a:r>
              <a:rPr lang="fi-FI" sz="2400" dirty="0" smtClean="0"/>
              <a:t> </a:t>
            </a:r>
            <a:r>
              <a:rPr lang="fi-FI" sz="2400" dirty="0" err="1" smtClean="0"/>
              <a:t>förvaltningsprocesserna</a:t>
            </a:r>
            <a:r>
              <a:rPr lang="fi-FI" sz="2400" dirty="0" smtClean="0"/>
              <a:t> </a:t>
            </a:r>
            <a:r>
              <a:rPr lang="fi-FI" sz="2400" dirty="0" err="1" smtClean="0"/>
              <a:t>och</a:t>
            </a:r>
            <a:r>
              <a:rPr lang="fi-FI" sz="2400" dirty="0" smtClean="0"/>
              <a:t> </a:t>
            </a:r>
            <a:r>
              <a:rPr lang="fi-FI" sz="2400" dirty="0" err="1" smtClean="0"/>
              <a:t>främjar</a:t>
            </a:r>
            <a:r>
              <a:rPr lang="fi-FI" sz="2400" dirty="0" smtClean="0"/>
              <a:t> </a:t>
            </a:r>
            <a:r>
              <a:rPr lang="fi-FI" sz="2400" dirty="0" err="1" smtClean="0"/>
              <a:t>användningen</a:t>
            </a:r>
            <a:r>
              <a:rPr lang="fi-FI" sz="2400" dirty="0" smtClean="0"/>
              <a:t> av </a:t>
            </a:r>
            <a:r>
              <a:rPr lang="fi-FI" sz="2400" dirty="0" err="1" smtClean="0"/>
              <a:t>dokumentinformation</a:t>
            </a:r>
            <a:r>
              <a:rPr lang="fi-FI" sz="2400" dirty="0" smtClean="0"/>
              <a:t> för </a:t>
            </a:r>
            <a:r>
              <a:rPr lang="fi-FI" sz="2400" dirty="0" err="1" smtClean="0"/>
              <a:t>forskning</a:t>
            </a:r>
            <a:r>
              <a:rPr lang="fi-FI" sz="2400" dirty="0" smtClean="0"/>
              <a:t> </a:t>
            </a:r>
            <a:r>
              <a:rPr lang="fi-FI" sz="2400" dirty="0" err="1" smtClean="0"/>
              <a:t>och</a:t>
            </a:r>
            <a:r>
              <a:rPr lang="fi-FI" sz="2400" dirty="0" smtClean="0"/>
              <a:t> </a:t>
            </a:r>
            <a:r>
              <a:rPr lang="fi-FI" sz="2400" dirty="0" err="1" smtClean="0"/>
              <a:t>beslutsfattande</a:t>
            </a:r>
            <a:r>
              <a:rPr lang="fi-FI" sz="2400" dirty="0" smtClean="0"/>
              <a:t> i </a:t>
            </a:r>
            <a:r>
              <a:rPr lang="fi-FI" sz="2400" dirty="0" err="1" smtClean="0"/>
              <a:t>samhället</a:t>
            </a:r>
            <a:r>
              <a:rPr lang="fi-FI" sz="2400" dirty="0" smtClean="0"/>
              <a:t>. </a:t>
            </a:r>
          </a:p>
          <a:p>
            <a:pPr marL="0" indent="0">
              <a:buNone/>
            </a:pPr>
            <a:endParaRPr lang="fi-FI" sz="2000" dirty="0"/>
          </a:p>
          <a:p>
            <a:r>
              <a:rPr lang="fi-FI" sz="2000" dirty="0" smtClean="0"/>
              <a:t>SAPA</a:t>
            </a:r>
            <a:endParaRPr lang="fi-FI" sz="2000" dirty="0"/>
          </a:p>
        </p:txBody>
      </p:sp>
      <p:sp>
        <p:nvSpPr>
          <p:cNvPr id="5" name="Dian numeron paikkamerkki 4"/>
          <p:cNvSpPr>
            <a:spLocks noGrp="1"/>
          </p:cNvSpPr>
          <p:nvPr>
            <p:ph type="sldNum" sz="quarter" idx="12"/>
          </p:nvPr>
        </p:nvSpPr>
        <p:spPr/>
        <p:txBody>
          <a:bodyPr/>
          <a:lstStyle/>
          <a:p>
            <a:fld id="{5F10857B-FE13-434A-BF63-EAFC18DA1BA0}" type="slidenum">
              <a:rPr lang="en-US" smtClean="0">
                <a:solidFill>
                  <a:prstClr val="black">
                    <a:tint val="75000"/>
                  </a:prstClr>
                </a:solidFill>
              </a:rPr>
              <a:pPr/>
              <a:t>8</a:t>
            </a:fld>
            <a:endParaRPr lang="en-US">
              <a:solidFill>
                <a:prstClr val="black">
                  <a:tint val="75000"/>
                </a:prstClr>
              </a:solidFill>
            </a:endParaRPr>
          </a:p>
        </p:txBody>
      </p:sp>
    </p:spTree>
    <p:extLst>
      <p:ext uri="{BB962C8B-B14F-4D97-AF65-F5344CB8AC3E}">
        <p14:creationId xmlns:p14="http://schemas.microsoft.com/office/powerpoint/2010/main" val="17923455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3200" dirty="0" smtClean="0"/>
              <a:t>SAPA</a:t>
            </a:r>
            <a:endParaRPr lang="fi-FI" sz="3200" dirty="0"/>
          </a:p>
        </p:txBody>
      </p:sp>
      <p:sp>
        <p:nvSpPr>
          <p:cNvPr id="3" name="Sisällön paikkamerkki 2"/>
          <p:cNvSpPr>
            <a:spLocks noGrp="1"/>
          </p:cNvSpPr>
          <p:nvPr>
            <p:ph idx="1"/>
          </p:nvPr>
        </p:nvSpPr>
        <p:spPr>
          <a:xfrm>
            <a:off x="457200" y="1936749"/>
            <a:ext cx="8229600" cy="3798883"/>
          </a:xfrm>
        </p:spPr>
        <p:txBody>
          <a:bodyPr>
            <a:normAutofit/>
          </a:bodyPr>
          <a:lstStyle/>
          <a:p>
            <a:r>
              <a:rPr lang="fi-FI" sz="2000" dirty="0">
                <a:solidFill>
                  <a:schemeClr val="bg2">
                    <a:lumMod val="10000"/>
                  </a:schemeClr>
                </a:solidFill>
              </a:rPr>
              <a:t>SAPA </a:t>
            </a:r>
            <a:r>
              <a:rPr lang="fi-FI" sz="2000" dirty="0" smtClean="0">
                <a:solidFill>
                  <a:schemeClr val="bg2">
                    <a:lumMod val="10000"/>
                  </a:schemeClr>
                </a:solidFill>
              </a:rPr>
              <a:t>– En </a:t>
            </a:r>
            <a:r>
              <a:rPr lang="fi-FI" sz="2000" dirty="0" err="1" smtClean="0">
                <a:solidFill>
                  <a:schemeClr val="bg2">
                    <a:lumMod val="10000"/>
                  </a:schemeClr>
                </a:solidFill>
              </a:rPr>
              <a:t>servicehelhet</a:t>
            </a:r>
            <a:r>
              <a:rPr lang="fi-FI" sz="2000" dirty="0" smtClean="0">
                <a:solidFill>
                  <a:schemeClr val="bg2">
                    <a:lumMod val="10000"/>
                  </a:schemeClr>
                </a:solidFill>
              </a:rPr>
              <a:t> för </a:t>
            </a:r>
            <a:r>
              <a:rPr lang="fi-FI" sz="2000" dirty="0" err="1" smtClean="0">
                <a:solidFill>
                  <a:schemeClr val="bg2">
                    <a:lumMod val="10000"/>
                  </a:schemeClr>
                </a:solidFill>
              </a:rPr>
              <a:t>arkivering</a:t>
            </a:r>
            <a:r>
              <a:rPr lang="fi-FI" sz="2000" dirty="0" smtClean="0">
                <a:solidFill>
                  <a:schemeClr val="bg2">
                    <a:lumMod val="10000"/>
                  </a:schemeClr>
                </a:solidFill>
              </a:rPr>
              <a:t> </a:t>
            </a:r>
            <a:r>
              <a:rPr lang="fi-FI" sz="2000" dirty="0" err="1" smtClean="0">
                <a:solidFill>
                  <a:schemeClr val="bg2">
                    <a:lumMod val="10000"/>
                  </a:schemeClr>
                </a:solidFill>
              </a:rPr>
              <a:t>och</a:t>
            </a:r>
            <a:r>
              <a:rPr lang="fi-FI" sz="2000" dirty="0" smtClean="0">
                <a:solidFill>
                  <a:schemeClr val="bg2">
                    <a:lumMod val="10000"/>
                  </a:schemeClr>
                </a:solidFill>
              </a:rPr>
              <a:t> </a:t>
            </a:r>
            <a:r>
              <a:rPr lang="fi-FI" sz="2000" dirty="0" err="1" smtClean="0">
                <a:solidFill>
                  <a:schemeClr val="bg2">
                    <a:lumMod val="10000"/>
                  </a:schemeClr>
                </a:solidFill>
              </a:rPr>
              <a:t>förvaring</a:t>
            </a:r>
            <a:r>
              <a:rPr lang="fi-FI" sz="2000" dirty="0" smtClean="0">
                <a:solidFill>
                  <a:schemeClr val="bg2">
                    <a:lumMod val="10000"/>
                  </a:schemeClr>
                </a:solidFill>
              </a:rPr>
              <a:t> av </a:t>
            </a:r>
            <a:r>
              <a:rPr lang="fi-FI" sz="2000" dirty="0" err="1" smtClean="0">
                <a:solidFill>
                  <a:schemeClr val="bg2">
                    <a:lumMod val="10000"/>
                  </a:schemeClr>
                </a:solidFill>
              </a:rPr>
              <a:t>digitalt</a:t>
            </a:r>
            <a:r>
              <a:rPr lang="fi-FI" sz="2000" dirty="0" smtClean="0">
                <a:solidFill>
                  <a:schemeClr val="bg2">
                    <a:lumMod val="10000"/>
                  </a:schemeClr>
                </a:solidFill>
              </a:rPr>
              <a:t> </a:t>
            </a:r>
            <a:r>
              <a:rPr lang="fi-FI" sz="2000" dirty="0" err="1" smtClean="0">
                <a:solidFill>
                  <a:schemeClr val="bg2">
                    <a:lumMod val="10000"/>
                  </a:schemeClr>
                </a:solidFill>
              </a:rPr>
              <a:t>myndighetsmaterial</a:t>
            </a:r>
            <a:endParaRPr lang="fi-FI" sz="2000" dirty="0" smtClean="0">
              <a:solidFill>
                <a:schemeClr val="bg2">
                  <a:lumMod val="10000"/>
                </a:schemeClr>
              </a:solidFill>
            </a:endParaRPr>
          </a:p>
          <a:p>
            <a:r>
              <a:rPr lang="fi-FI" sz="2000" dirty="0" smtClean="0">
                <a:solidFill>
                  <a:schemeClr val="bg2">
                    <a:lumMod val="10000"/>
                  </a:schemeClr>
                </a:solidFill>
              </a:rPr>
              <a:t>En </a:t>
            </a:r>
            <a:r>
              <a:rPr lang="fi-FI" sz="2000" dirty="0" err="1" smtClean="0">
                <a:solidFill>
                  <a:schemeClr val="bg2">
                    <a:lumMod val="10000"/>
                  </a:schemeClr>
                </a:solidFill>
              </a:rPr>
              <a:t>gemensam</a:t>
            </a:r>
            <a:r>
              <a:rPr lang="fi-FI" sz="2000" dirty="0" smtClean="0">
                <a:solidFill>
                  <a:schemeClr val="bg2">
                    <a:lumMod val="10000"/>
                  </a:schemeClr>
                </a:solidFill>
              </a:rPr>
              <a:t> </a:t>
            </a:r>
            <a:r>
              <a:rPr lang="fi-FI" sz="2000" dirty="0" err="1" smtClean="0">
                <a:solidFill>
                  <a:schemeClr val="bg2">
                    <a:lumMod val="10000"/>
                  </a:schemeClr>
                </a:solidFill>
              </a:rPr>
              <a:t>lösning</a:t>
            </a:r>
            <a:r>
              <a:rPr lang="fi-FI" sz="2000" dirty="0" smtClean="0">
                <a:solidFill>
                  <a:schemeClr val="bg2">
                    <a:lumMod val="10000"/>
                  </a:schemeClr>
                </a:solidFill>
              </a:rPr>
              <a:t> för </a:t>
            </a:r>
            <a:r>
              <a:rPr lang="fi-FI" sz="2000" dirty="0" err="1" smtClean="0">
                <a:solidFill>
                  <a:schemeClr val="bg2">
                    <a:lumMod val="10000"/>
                  </a:schemeClr>
                </a:solidFill>
              </a:rPr>
              <a:t>såväl</a:t>
            </a:r>
            <a:r>
              <a:rPr lang="fi-FI" sz="2000" dirty="0" smtClean="0">
                <a:solidFill>
                  <a:schemeClr val="bg2">
                    <a:lumMod val="10000"/>
                  </a:schemeClr>
                </a:solidFill>
              </a:rPr>
              <a:t> </a:t>
            </a:r>
            <a:r>
              <a:rPr lang="fi-FI" sz="2000" dirty="0" err="1" smtClean="0">
                <a:solidFill>
                  <a:schemeClr val="bg2">
                    <a:lumMod val="10000"/>
                  </a:schemeClr>
                </a:solidFill>
              </a:rPr>
              <a:t>varaktigt</a:t>
            </a:r>
            <a:r>
              <a:rPr lang="fi-FI" sz="2000" dirty="0" smtClean="0">
                <a:solidFill>
                  <a:schemeClr val="bg2">
                    <a:lumMod val="10000"/>
                  </a:schemeClr>
                </a:solidFill>
              </a:rPr>
              <a:t> </a:t>
            </a:r>
            <a:r>
              <a:rPr lang="fi-FI" sz="2000" dirty="0" err="1" smtClean="0">
                <a:solidFill>
                  <a:schemeClr val="bg2">
                    <a:lumMod val="10000"/>
                  </a:schemeClr>
                </a:solidFill>
              </a:rPr>
              <a:t>bevarad</a:t>
            </a:r>
            <a:r>
              <a:rPr lang="fi-FI" sz="2000" dirty="0" smtClean="0">
                <a:solidFill>
                  <a:schemeClr val="bg2">
                    <a:lumMod val="10000"/>
                  </a:schemeClr>
                </a:solidFill>
              </a:rPr>
              <a:t> </a:t>
            </a:r>
            <a:r>
              <a:rPr lang="fi-FI" sz="2000" dirty="0" err="1" smtClean="0">
                <a:solidFill>
                  <a:schemeClr val="bg2">
                    <a:lumMod val="10000"/>
                  </a:schemeClr>
                </a:solidFill>
              </a:rPr>
              <a:t>information</a:t>
            </a:r>
            <a:r>
              <a:rPr lang="fi-FI" sz="2000" dirty="0" smtClean="0">
                <a:solidFill>
                  <a:schemeClr val="bg2">
                    <a:lumMod val="10000"/>
                  </a:schemeClr>
                </a:solidFill>
              </a:rPr>
              <a:t> </a:t>
            </a:r>
            <a:r>
              <a:rPr lang="fi-FI" sz="2000" dirty="0" err="1" smtClean="0">
                <a:solidFill>
                  <a:schemeClr val="bg2">
                    <a:lumMod val="10000"/>
                  </a:schemeClr>
                </a:solidFill>
              </a:rPr>
              <a:t>som</a:t>
            </a:r>
            <a:r>
              <a:rPr lang="fi-FI" sz="2000" dirty="0" smtClean="0">
                <a:solidFill>
                  <a:schemeClr val="bg2">
                    <a:lumMod val="10000"/>
                  </a:schemeClr>
                </a:solidFill>
              </a:rPr>
              <a:t> </a:t>
            </a:r>
            <a:r>
              <a:rPr lang="fi-FI" sz="2000" dirty="0" err="1" smtClean="0">
                <a:solidFill>
                  <a:schemeClr val="bg2">
                    <a:lumMod val="10000"/>
                  </a:schemeClr>
                </a:solidFill>
              </a:rPr>
              <a:t>information</a:t>
            </a:r>
            <a:r>
              <a:rPr lang="fi-FI" sz="2000" dirty="0" smtClean="0">
                <a:solidFill>
                  <a:schemeClr val="bg2">
                    <a:lumMod val="10000"/>
                  </a:schemeClr>
                </a:solidFill>
              </a:rPr>
              <a:t> </a:t>
            </a:r>
            <a:r>
              <a:rPr lang="fi-FI" sz="2000" dirty="0" err="1" smtClean="0">
                <a:solidFill>
                  <a:schemeClr val="bg2">
                    <a:lumMod val="10000"/>
                  </a:schemeClr>
                </a:solidFill>
              </a:rPr>
              <a:t>med</a:t>
            </a:r>
            <a:r>
              <a:rPr lang="fi-FI" sz="2000" dirty="0" smtClean="0">
                <a:solidFill>
                  <a:schemeClr val="bg2">
                    <a:lumMod val="10000"/>
                  </a:schemeClr>
                </a:solidFill>
              </a:rPr>
              <a:t> en </a:t>
            </a:r>
            <a:r>
              <a:rPr lang="fi-FI" sz="2000" dirty="0" err="1" smtClean="0">
                <a:solidFill>
                  <a:schemeClr val="bg2">
                    <a:lumMod val="10000"/>
                  </a:schemeClr>
                </a:solidFill>
              </a:rPr>
              <a:t>bestämd</a:t>
            </a:r>
            <a:r>
              <a:rPr lang="fi-FI" sz="2000" dirty="0" smtClean="0">
                <a:solidFill>
                  <a:schemeClr val="bg2">
                    <a:lumMod val="10000"/>
                  </a:schemeClr>
                </a:solidFill>
              </a:rPr>
              <a:t> </a:t>
            </a:r>
            <a:r>
              <a:rPr lang="fi-FI" sz="2000" dirty="0" err="1" smtClean="0">
                <a:solidFill>
                  <a:schemeClr val="bg2">
                    <a:lumMod val="10000"/>
                  </a:schemeClr>
                </a:solidFill>
              </a:rPr>
              <a:t>förvaringstid</a:t>
            </a:r>
            <a:r>
              <a:rPr lang="fi-FI" sz="2000" dirty="0" smtClean="0">
                <a:solidFill>
                  <a:schemeClr val="bg2">
                    <a:lumMod val="10000"/>
                  </a:schemeClr>
                </a:solidFill>
              </a:rPr>
              <a:t> (</a:t>
            </a:r>
            <a:r>
              <a:rPr lang="fi-FI" sz="2000" dirty="0" err="1" smtClean="0">
                <a:solidFill>
                  <a:schemeClr val="bg2">
                    <a:lumMod val="10000"/>
                  </a:schemeClr>
                </a:solidFill>
              </a:rPr>
              <a:t>viss</a:t>
            </a:r>
            <a:r>
              <a:rPr lang="fi-FI" sz="2000" dirty="0" smtClean="0">
                <a:solidFill>
                  <a:schemeClr val="bg2">
                    <a:lumMod val="10000"/>
                  </a:schemeClr>
                </a:solidFill>
              </a:rPr>
              <a:t> </a:t>
            </a:r>
            <a:r>
              <a:rPr lang="fi-FI" sz="2000" dirty="0" err="1" smtClean="0">
                <a:solidFill>
                  <a:schemeClr val="bg2">
                    <a:lumMod val="10000"/>
                  </a:schemeClr>
                </a:solidFill>
              </a:rPr>
              <a:t>tid</a:t>
            </a:r>
            <a:r>
              <a:rPr lang="fi-FI" sz="2000" dirty="0" smtClean="0">
                <a:solidFill>
                  <a:schemeClr val="bg2">
                    <a:lumMod val="10000"/>
                  </a:schemeClr>
                </a:solidFill>
              </a:rPr>
              <a:t>).</a:t>
            </a:r>
          </a:p>
          <a:p>
            <a:r>
              <a:rPr lang="fi-FI" sz="2000" dirty="0" smtClean="0">
                <a:solidFill>
                  <a:schemeClr val="bg2">
                    <a:lumMod val="10000"/>
                  </a:schemeClr>
                </a:solidFill>
              </a:rPr>
              <a:t>För hela </a:t>
            </a:r>
            <a:r>
              <a:rPr lang="fi-FI" sz="2000" dirty="0" err="1" smtClean="0">
                <a:solidFill>
                  <a:schemeClr val="bg2">
                    <a:lumMod val="10000"/>
                  </a:schemeClr>
                </a:solidFill>
              </a:rPr>
              <a:t>offentliga</a:t>
            </a:r>
            <a:r>
              <a:rPr lang="fi-FI" sz="2000" dirty="0" smtClean="0">
                <a:solidFill>
                  <a:schemeClr val="bg2">
                    <a:lumMod val="10000"/>
                  </a:schemeClr>
                </a:solidFill>
              </a:rPr>
              <a:t> </a:t>
            </a:r>
            <a:r>
              <a:rPr lang="fi-FI" sz="2000" dirty="0" err="1" smtClean="0">
                <a:solidFill>
                  <a:schemeClr val="bg2">
                    <a:lumMod val="10000"/>
                  </a:schemeClr>
                </a:solidFill>
              </a:rPr>
              <a:t>sektorn</a:t>
            </a:r>
            <a:r>
              <a:rPr lang="fi-FI" sz="2000" dirty="0" smtClean="0">
                <a:solidFill>
                  <a:schemeClr val="bg2">
                    <a:lumMod val="10000"/>
                  </a:schemeClr>
                </a:solidFill>
              </a:rPr>
              <a:t> (</a:t>
            </a:r>
            <a:r>
              <a:rPr lang="fi-FI" sz="2000" dirty="0" err="1" smtClean="0">
                <a:solidFill>
                  <a:schemeClr val="bg2">
                    <a:lumMod val="10000"/>
                  </a:schemeClr>
                </a:solidFill>
              </a:rPr>
              <a:t>staten</a:t>
            </a:r>
            <a:r>
              <a:rPr lang="fi-FI" sz="2000" dirty="0" smtClean="0">
                <a:solidFill>
                  <a:schemeClr val="bg2">
                    <a:lumMod val="10000"/>
                  </a:schemeClr>
                </a:solidFill>
              </a:rPr>
              <a:t> </a:t>
            </a:r>
            <a:r>
              <a:rPr lang="fi-FI" sz="2000" dirty="0" err="1" smtClean="0">
                <a:solidFill>
                  <a:schemeClr val="bg2">
                    <a:lumMod val="10000"/>
                  </a:schemeClr>
                </a:solidFill>
              </a:rPr>
              <a:t>och</a:t>
            </a:r>
            <a:r>
              <a:rPr lang="fi-FI" sz="2000" dirty="0" smtClean="0">
                <a:solidFill>
                  <a:schemeClr val="bg2">
                    <a:lumMod val="10000"/>
                  </a:schemeClr>
                </a:solidFill>
              </a:rPr>
              <a:t> </a:t>
            </a:r>
            <a:r>
              <a:rPr lang="fi-FI" sz="2000" dirty="0" err="1" smtClean="0">
                <a:solidFill>
                  <a:schemeClr val="bg2">
                    <a:lumMod val="10000"/>
                  </a:schemeClr>
                </a:solidFill>
              </a:rPr>
              <a:t>kommuner</a:t>
            </a:r>
            <a:r>
              <a:rPr lang="fi-FI" sz="2000" dirty="0" smtClean="0">
                <a:solidFill>
                  <a:schemeClr val="bg2">
                    <a:lumMod val="10000"/>
                  </a:schemeClr>
                </a:solidFill>
              </a:rPr>
              <a:t>)</a:t>
            </a:r>
          </a:p>
          <a:p>
            <a:r>
              <a:rPr lang="fi-FI" sz="2000" dirty="0" err="1" smtClean="0">
                <a:solidFill>
                  <a:schemeClr val="bg2">
                    <a:lumMod val="10000"/>
                  </a:schemeClr>
                </a:solidFill>
              </a:rPr>
              <a:t>Arkivverkets</a:t>
            </a:r>
            <a:r>
              <a:rPr lang="fi-FI" sz="2000" dirty="0" smtClean="0">
                <a:solidFill>
                  <a:schemeClr val="bg2">
                    <a:lumMod val="10000"/>
                  </a:schemeClr>
                </a:solidFill>
              </a:rPr>
              <a:t> VAPA </a:t>
            </a:r>
            <a:r>
              <a:rPr lang="fi-FI" sz="2000" dirty="0" err="1" smtClean="0">
                <a:solidFill>
                  <a:schemeClr val="bg2">
                    <a:lumMod val="10000"/>
                  </a:schemeClr>
                </a:solidFill>
              </a:rPr>
              <a:t>fram</a:t>
            </a:r>
            <a:r>
              <a:rPr lang="fi-FI" sz="2000" dirty="0" smtClean="0">
                <a:solidFill>
                  <a:schemeClr val="bg2">
                    <a:lumMod val="10000"/>
                  </a:schemeClr>
                </a:solidFill>
              </a:rPr>
              <a:t> </a:t>
            </a:r>
            <a:r>
              <a:rPr lang="fi-FI" sz="2000" dirty="0" err="1" smtClean="0">
                <a:solidFill>
                  <a:schemeClr val="bg2">
                    <a:lumMod val="10000"/>
                  </a:schemeClr>
                </a:solidFill>
              </a:rPr>
              <a:t>till</a:t>
            </a:r>
            <a:r>
              <a:rPr lang="fi-FI" sz="2000" dirty="0" smtClean="0">
                <a:solidFill>
                  <a:schemeClr val="bg2">
                    <a:lumMod val="10000"/>
                  </a:schemeClr>
                </a:solidFill>
              </a:rPr>
              <a:t> 2015 </a:t>
            </a:r>
            <a:r>
              <a:rPr lang="fi-FI" sz="2000" dirty="0" err="1" smtClean="0">
                <a:solidFill>
                  <a:schemeClr val="bg2">
                    <a:lumMod val="10000"/>
                  </a:schemeClr>
                </a:solidFill>
              </a:rPr>
              <a:t>var</a:t>
            </a:r>
            <a:r>
              <a:rPr lang="fi-FI" sz="2000" dirty="0" smtClean="0">
                <a:solidFill>
                  <a:schemeClr val="bg2">
                    <a:lumMod val="10000"/>
                  </a:schemeClr>
                </a:solidFill>
              </a:rPr>
              <a:t> </a:t>
            </a:r>
            <a:r>
              <a:rPr lang="fi-FI" sz="2000" dirty="0" err="1" smtClean="0">
                <a:solidFill>
                  <a:schemeClr val="bg2">
                    <a:lumMod val="10000"/>
                  </a:schemeClr>
                </a:solidFill>
              </a:rPr>
              <a:t>begränsad</a:t>
            </a:r>
            <a:r>
              <a:rPr lang="fi-FI" sz="2000" dirty="0" smtClean="0">
                <a:solidFill>
                  <a:schemeClr val="bg2">
                    <a:lumMod val="10000"/>
                  </a:schemeClr>
                </a:solidFill>
              </a:rPr>
              <a:t> </a:t>
            </a:r>
            <a:r>
              <a:rPr lang="fi-FI" sz="2000" dirty="0" err="1" smtClean="0">
                <a:solidFill>
                  <a:schemeClr val="bg2">
                    <a:lumMod val="10000"/>
                  </a:schemeClr>
                </a:solidFill>
              </a:rPr>
              <a:t>till</a:t>
            </a:r>
            <a:r>
              <a:rPr lang="fi-FI" sz="2000" dirty="0" smtClean="0">
                <a:solidFill>
                  <a:schemeClr val="bg2">
                    <a:lumMod val="10000"/>
                  </a:schemeClr>
                </a:solidFill>
              </a:rPr>
              <a:t> </a:t>
            </a:r>
            <a:r>
              <a:rPr lang="fi-FI" sz="2000" dirty="0" err="1" smtClean="0">
                <a:solidFill>
                  <a:schemeClr val="bg2">
                    <a:lumMod val="10000"/>
                  </a:schemeClr>
                </a:solidFill>
              </a:rPr>
              <a:t>varaktig</a:t>
            </a:r>
            <a:r>
              <a:rPr lang="fi-FI" sz="2000" dirty="0" smtClean="0">
                <a:solidFill>
                  <a:schemeClr val="bg2">
                    <a:lumMod val="10000"/>
                  </a:schemeClr>
                </a:solidFill>
              </a:rPr>
              <a:t> </a:t>
            </a:r>
            <a:r>
              <a:rPr lang="fi-FI" sz="2000" dirty="0" err="1" smtClean="0">
                <a:solidFill>
                  <a:schemeClr val="bg2">
                    <a:lumMod val="10000"/>
                  </a:schemeClr>
                </a:solidFill>
              </a:rPr>
              <a:t>förvaring</a:t>
            </a:r>
            <a:r>
              <a:rPr lang="fi-FI" sz="2000" dirty="0" smtClean="0">
                <a:solidFill>
                  <a:schemeClr val="bg2">
                    <a:lumMod val="10000"/>
                  </a:schemeClr>
                </a:solidFill>
              </a:rPr>
              <a:t> </a:t>
            </a:r>
            <a:r>
              <a:rPr lang="fi-FI" sz="2000" dirty="0" err="1" smtClean="0">
                <a:solidFill>
                  <a:schemeClr val="bg2">
                    <a:lumMod val="10000"/>
                  </a:schemeClr>
                </a:solidFill>
              </a:rPr>
              <a:t>och</a:t>
            </a:r>
            <a:r>
              <a:rPr lang="fi-FI" sz="2000" dirty="0" smtClean="0">
                <a:solidFill>
                  <a:schemeClr val="bg2">
                    <a:lumMod val="10000"/>
                  </a:schemeClr>
                </a:solidFill>
              </a:rPr>
              <a:t> </a:t>
            </a:r>
            <a:r>
              <a:rPr lang="fi-FI" sz="2000" dirty="0" err="1" smtClean="0">
                <a:solidFill>
                  <a:schemeClr val="bg2">
                    <a:lumMod val="10000"/>
                  </a:schemeClr>
                </a:solidFill>
              </a:rPr>
              <a:t>statsförvaltningen</a:t>
            </a:r>
            <a:r>
              <a:rPr lang="fi-FI" sz="2000" dirty="0" smtClean="0">
                <a:solidFill>
                  <a:schemeClr val="bg2">
                    <a:lumMod val="10000"/>
                  </a:schemeClr>
                </a:solidFill>
              </a:rPr>
              <a:t>. Inga </a:t>
            </a:r>
            <a:r>
              <a:rPr lang="fi-FI" sz="2000" dirty="0" err="1" smtClean="0">
                <a:solidFill>
                  <a:schemeClr val="bg2">
                    <a:lumMod val="10000"/>
                  </a:schemeClr>
                </a:solidFill>
              </a:rPr>
              <a:t>nya</a:t>
            </a:r>
            <a:r>
              <a:rPr lang="fi-FI" sz="2000" dirty="0" smtClean="0">
                <a:solidFill>
                  <a:schemeClr val="bg2">
                    <a:lumMod val="10000"/>
                  </a:schemeClr>
                </a:solidFill>
              </a:rPr>
              <a:t> </a:t>
            </a:r>
            <a:r>
              <a:rPr lang="fi-FI" sz="2000" dirty="0" err="1" smtClean="0">
                <a:solidFill>
                  <a:schemeClr val="bg2">
                    <a:lumMod val="10000"/>
                  </a:schemeClr>
                </a:solidFill>
              </a:rPr>
              <a:t>leveranser</a:t>
            </a:r>
            <a:r>
              <a:rPr lang="fi-FI" sz="2000" dirty="0" smtClean="0">
                <a:solidFill>
                  <a:schemeClr val="bg2">
                    <a:lumMod val="10000"/>
                  </a:schemeClr>
                </a:solidFill>
              </a:rPr>
              <a:t> 2015-2016.</a:t>
            </a:r>
            <a:endParaRPr lang="fi-FI" sz="2000" dirty="0" smtClean="0">
              <a:solidFill>
                <a:schemeClr val="bg2">
                  <a:lumMod val="10000"/>
                </a:schemeClr>
              </a:solidFill>
              <a:hlinkClick r:id="rId3"/>
            </a:endParaRPr>
          </a:p>
          <a:p>
            <a:r>
              <a:rPr lang="fi-FI" sz="2000" dirty="0" err="1" smtClean="0">
                <a:solidFill>
                  <a:schemeClr val="tx2">
                    <a:lumMod val="90000"/>
                    <a:lumOff val="10000"/>
                  </a:schemeClr>
                </a:solidFill>
              </a:rPr>
              <a:t>Mellanrapport</a:t>
            </a:r>
            <a:r>
              <a:rPr lang="fi-FI" sz="2000" dirty="0" smtClean="0">
                <a:solidFill>
                  <a:schemeClr val="tx2">
                    <a:lumMod val="90000"/>
                    <a:lumOff val="10000"/>
                  </a:schemeClr>
                </a:solidFill>
              </a:rPr>
              <a:t> 07/2016: </a:t>
            </a:r>
            <a:r>
              <a:rPr lang="fi-FI" sz="2000" dirty="0">
                <a:hlinkClick r:id="rId4"/>
              </a:rPr>
              <a:t>http://urn.fi/URN:ISBN:978-952-251-787-6</a:t>
            </a:r>
            <a:endParaRPr lang="fi-FI" sz="2000" dirty="0" smtClean="0">
              <a:solidFill>
                <a:schemeClr val="tx2">
                  <a:lumMod val="90000"/>
                  <a:lumOff val="10000"/>
                </a:schemeClr>
              </a:solidFill>
            </a:endParaRPr>
          </a:p>
          <a:p>
            <a:r>
              <a:rPr lang="fi-FI" sz="2000" dirty="0">
                <a:solidFill>
                  <a:schemeClr val="tx2">
                    <a:lumMod val="90000"/>
                    <a:lumOff val="10000"/>
                  </a:schemeClr>
                </a:solidFill>
                <a:hlinkClick r:id="rId5"/>
              </a:rPr>
              <a:t>http://</a:t>
            </a:r>
            <a:r>
              <a:rPr lang="fi-FI" sz="2000" dirty="0" smtClean="0">
                <a:solidFill>
                  <a:schemeClr val="tx2">
                    <a:lumMod val="90000"/>
                    <a:lumOff val="10000"/>
                  </a:schemeClr>
                </a:solidFill>
                <a:hlinkClick r:id="rId5"/>
              </a:rPr>
              <a:t>vm.fi/sapa</a:t>
            </a:r>
            <a:r>
              <a:rPr lang="fi-FI" sz="2000" dirty="0" smtClean="0">
                <a:solidFill>
                  <a:schemeClr val="tx2">
                    <a:lumMod val="90000"/>
                    <a:lumOff val="10000"/>
                  </a:schemeClr>
                </a:solidFill>
              </a:rPr>
              <a:t> </a:t>
            </a:r>
          </a:p>
          <a:p>
            <a:r>
              <a:rPr lang="fi-FI" sz="2200" dirty="0" smtClean="0"/>
              <a:t>De </a:t>
            </a:r>
            <a:r>
              <a:rPr lang="fi-FI" sz="2200" dirty="0" err="1" smtClean="0"/>
              <a:t>olika</a:t>
            </a:r>
            <a:r>
              <a:rPr lang="fi-FI" sz="2200" dirty="0" smtClean="0"/>
              <a:t> </a:t>
            </a:r>
            <a:r>
              <a:rPr lang="fi-FI" sz="2200" dirty="0" err="1" smtClean="0"/>
              <a:t>aktörernas</a:t>
            </a:r>
            <a:r>
              <a:rPr lang="fi-FI" sz="2200" dirty="0" smtClean="0"/>
              <a:t> (</a:t>
            </a:r>
            <a:r>
              <a:rPr lang="fi-FI" sz="2200" dirty="0" err="1" smtClean="0"/>
              <a:t>inkl</a:t>
            </a:r>
            <a:r>
              <a:rPr lang="fi-FI" sz="2200" dirty="0" smtClean="0"/>
              <a:t>. </a:t>
            </a:r>
            <a:r>
              <a:rPr lang="fi-FI" sz="2200" dirty="0" err="1" smtClean="0"/>
              <a:t>Riksarkivets</a:t>
            </a:r>
            <a:r>
              <a:rPr lang="fi-FI" sz="2200" dirty="0" smtClean="0"/>
              <a:t>) </a:t>
            </a:r>
            <a:r>
              <a:rPr lang="fi-FI" sz="2200" dirty="0" err="1" smtClean="0"/>
              <a:t>roller</a:t>
            </a:r>
            <a:r>
              <a:rPr lang="fi-FI" sz="2200" dirty="0" smtClean="0"/>
              <a:t> </a:t>
            </a:r>
            <a:r>
              <a:rPr lang="fi-FI" sz="2200" dirty="0" err="1" smtClean="0"/>
              <a:t>ännu</a:t>
            </a:r>
            <a:r>
              <a:rPr lang="fi-FI" sz="2200" dirty="0" smtClean="0"/>
              <a:t> </a:t>
            </a:r>
            <a:r>
              <a:rPr lang="fi-FI" sz="2200" dirty="0" err="1" smtClean="0"/>
              <a:t>obestämda</a:t>
            </a:r>
            <a:endParaRPr lang="fi-FI" sz="2200" dirty="0"/>
          </a:p>
          <a:p>
            <a:endParaRPr lang="fi-FI" dirty="0"/>
          </a:p>
        </p:txBody>
      </p:sp>
      <p:sp>
        <p:nvSpPr>
          <p:cNvPr id="5" name="Dian numeron paikkamerkki 4"/>
          <p:cNvSpPr>
            <a:spLocks noGrp="1"/>
          </p:cNvSpPr>
          <p:nvPr>
            <p:ph type="sldNum" sz="quarter" idx="12"/>
          </p:nvPr>
        </p:nvSpPr>
        <p:spPr/>
        <p:txBody>
          <a:bodyPr/>
          <a:lstStyle/>
          <a:p>
            <a:fld id="{5F10857B-FE13-434A-BF63-EAFC18DA1BA0}" type="slidenum">
              <a:rPr lang="en-US" smtClean="0">
                <a:solidFill>
                  <a:prstClr val="black">
                    <a:tint val="75000"/>
                  </a:prstClr>
                </a:solidFill>
              </a:rPr>
              <a:pPr/>
              <a:t>9</a:t>
            </a:fld>
            <a:endParaRPr lang="en-US">
              <a:solidFill>
                <a:prstClr val="black">
                  <a:tint val="75000"/>
                </a:prstClr>
              </a:solidFill>
            </a:endParaRPr>
          </a:p>
        </p:txBody>
      </p:sp>
    </p:spTree>
    <p:extLst>
      <p:ext uri="{BB962C8B-B14F-4D97-AF65-F5344CB8AC3E}">
        <p14:creationId xmlns:p14="http://schemas.microsoft.com/office/powerpoint/2010/main" val="17109164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rkistolaitos">
      <a:dk1>
        <a:sysClr val="windowText" lastClr="000000"/>
      </a:dk1>
      <a:lt1>
        <a:sysClr val="window" lastClr="FFFFFF"/>
      </a:lt1>
      <a:dk2>
        <a:srgbClr val="313231"/>
      </a:dk2>
      <a:lt2>
        <a:srgbClr val="DDDEDD"/>
      </a:lt2>
      <a:accent1>
        <a:srgbClr val="5496AF"/>
      </a:accent1>
      <a:accent2>
        <a:srgbClr val="93002A"/>
      </a:accent2>
      <a:accent3>
        <a:srgbClr val="B75555"/>
      </a:accent3>
      <a:accent4>
        <a:srgbClr val="88326D"/>
      </a:accent4>
      <a:accent5>
        <a:srgbClr val="AA6E96"/>
      </a:accent5>
      <a:accent6>
        <a:srgbClr val="4291A0"/>
      </a:accent6>
      <a:hlink>
        <a:srgbClr val="4291A1"/>
      </a:hlink>
      <a:folHlink>
        <a:srgbClr val="93002A"/>
      </a:folHlink>
    </a:clrScheme>
    <a:fontScheme name="BlackTie">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745</TotalTime>
  <Words>1263</Words>
  <Application>Microsoft Office PowerPoint</Application>
  <PresentationFormat>Näytössä katseltava diaesitys (4:3)</PresentationFormat>
  <Paragraphs>119</Paragraphs>
  <Slides>14</Slides>
  <Notes>8</Notes>
  <HiddenSlides>0</HiddenSlides>
  <MMClips>0</MMClips>
  <ScaleCrop>false</ScaleCrop>
  <HeadingPairs>
    <vt:vector size="4" baseType="variant">
      <vt:variant>
        <vt:lpstr>Teema</vt:lpstr>
      </vt:variant>
      <vt:variant>
        <vt:i4>1</vt:i4>
      </vt:variant>
      <vt:variant>
        <vt:lpstr>Dian otsikot</vt:lpstr>
      </vt:variant>
      <vt:variant>
        <vt:i4>14</vt:i4>
      </vt:variant>
    </vt:vector>
  </HeadingPairs>
  <TitlesOfParts>
    <vt:vector size="15" baseType="lpstr">
      <vt:lpstr>Office Theme</vt:lpstr>
      <vt:lpstr>Bevarande av digitalt skapade arkiv - från 10% mot 100%</vt:lpstr>
      <vt:lpstr>Riksarkivets strategi 2020 (1)</vt:lpstr>
      <vt:lpstr>Riksarkivets strategi 2020 (2)</vt:lpstr>
      <vt:lpstr>Riksarkivets strategi 2020 (3)</vt:lpstr>
      <vt:lpstr>Riksarkivets strategi 2020 (4)</vt:lpstr>
      <vt:lpstr>Riksarkivets strategi 2020 (5)</vt:lpstr>
      <vt:lpstr>Förvaringsform och bevarandets omfattning</vt:lpstr>
      <vt:lpstr>Riksarkivets strategi 2020 – Finansministeriets OffICT</vt:lpstr>
      <vt:lpstr>SAPA</vt:lpstr>
      <vt:lpstr>NDB-LDB (KDK-PAS)</vt:lpstr>
      <vt:lpstr>Metadata Requirements and Preparing Content for Digital Preservation </vt:lpstr>
      <vt:lpstr>Exempel på förvaringsform i gallringsbesluten (1)</vt:lpstr>
      <vt:lpstr>Exempel på förvaringsform i gallringsbesluten (2)</vt:lpstr>
      <vt:lpstr>PowerPoint-esitys</vt:lpstr>
    </vt:vector>
  </TitlesOfParts>
  <Company>Kansallisarkisto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Kansallisarkiston strategia 2020 ja muuta ajankohtaista</dc:title>
  <dc:creator>nee</dc:creator>
  <cp:lastModifiedBy>vpu</cp:lastModifiedBy>
  <cp:revision>52</cp:revision>
  <dcterms:created xsi:type="dcterms:W3CDTF">2016-05-16T10:26:28Z</dcterms:created>
  <dcterms:modified xsi:type="dcterms:W3CDTF">2016-09-26T09:26:43Z</dcterms:modified>
</cp:coreProperties>
</file>